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301" r:id="rId2"/>
    <p:sldId id="4323" r:id="rId3"/>
    <p:sldId id="4344" r:id="rId4"/>
    <p:sldId id="4348" r:id="rId5"/>
    <p:sldId id="4325" r:id="rId6"/>
    <p:sldId id="4337" r:id="rId7"/>
    <p:sldId id="4326" r:id="rId8"/>
    <p:sldId id="4345" r:id="rId9"/>
    <p:sldId id="4327" r:id="rId10"/>
    <p:sldId id="4317" r:id="rId11"/>
    <p:sldId id="331" r:id="rId12"/>
    <p:sldId id="281" r:id="rId13"/>
    <p:sldId id="337" r:id="rId14"/>
    <p:sldId id="286" r:id="rId15"/>
    <p:sldId id="283" r:id="rId16"/>
    <p:sldId id="292" r:id="rId17"/>
    <p:sldId id="340" r:id="rId18"/>
    <p:sldId id="4328" r:id="rId19"/>
    <p:sldId id="296" r:id="rId20"/>
    <p:sldId id="298" r:id="rId21"/>
    <p:sldId id="321" r:id="rId22"/>
    <p:sldId id="4346" r:id="rId23"/>
    <p:sldId id="4336" r:id="rId24"/>
    <p:sldId id="4329" r:id="rId25"/>
    <p:sldId id="4330" r:id="rId26"/>
    <p:sldId id="4331" r:id="rId27"/>
    <p:sldId id="4320" r:id="rId28"/>
    <p:sldId id="4321" r:id="rId29"/>
    <p:sldId id="4322" r:id="rId30"/>
    <p:sldId id="4338" r:id="rId31"/>
    <p:sldId id="4339" r:id="rId32"/>
    <p:sldId id="4340" r:id="rId33"/>
    <p:sldId id="4341" r:id="rId34"/>
    <p:sldId id="4347" r:id="rId35"/>
    <p:sldId id="4343" r:id="rId36"/>
    <p:sldId id="4333" r:id="rId37"/>
    <p:sldId id="4349" r:id="rId38"/>
    <p:sldId id="433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399FF"/>
    <a:srgbClr val="00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7" d="100"/>
          <a:sy n="87" d="100"/>
        </p:scale>
        <p:origin x="48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CEEAE-F967-476F-9270-3E9A2AEA09A6}"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1657E-29BD-4821-ADCB-57F3EC691326}" type="slidenum">
              <a:rPr lang="en-US" smtClean="0"/>
              <a:t>‹#›</a:t>
            </a:fld>
            <a:endParaRPr lang="en-US"/>
          </a:p>
        </p:txBody>
      </p:sp>
    </p:spTree>
    <p:extLst>
      <p:ext uri="{BB962C8B-B14F-4D97-AF65-F5344CB8AC3E}">
        <p14:creationId xmlns:p14="http://schemas.microsoft.com/office/powerpoint/2010/main" val="23923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amhsa.gov/mental-health/98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988floridalifeline.c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DELETE MEDICARE!</a:t>
            </a:r>
          </a:p>
        </p:txBody>
      </p:sp>
      <p:sp>
        <p:nvSpPr>
          <p:cNvPr id="4" name="Slide Number Placeholder 3"/>
          <p:cNvSpPr>
            <a:spLocks noGrp="1"/>
          </p:cNvSpPr>
          <p:nvPr>
            <p:ph type="sldNum" sz="quarter" idx="5"/>
          </p:nvPr>
        </p:nvSpPr>
        <p:spPr/>
        <p:txBody>
          <a:bodyPr/>
          <a:lstStyle/>
          <a:p>
            <a:fld id="{0E11657E-29BD-4821-ADCB-57F3EC691326}" type="slidenum">
              <a:rPr lang="en-US" smtClean="0"/>
              <a:t>8</a:t>
            </a:fld>
            <a:endParaRPr lang="en-US"/>
          </a:p>
        </p:txBody>
      </p:sp>
    </p:spTree>
    <p:extLst>
      <p:ext uri="{BB962C8B-B14F-4D97-AF65-F5344CB8AC3E}">
        <p14:creationId xmlns:p14="http://schemas.microsoft.com/office/powerpoint/2010/main" val="335927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for resources: </a:t>
            </a:r>
            <a:r>
              <a:rPr lang="en-US" dirty="0">
                <a:hlinkClick r:id="rId3"/>
              </a:rPr>
              <a:t>https://www.samhsa.gov/mental-health/988</a:t>
            </a:r>
            <a:r>
              <a:rPr lang="en-US" dirty="0">
                <a:solidFill>
                  <a:schemeClr val="tx1"/>
                </a:solidFill>
              </a:rPr>
              <a:t>     </a:t>
            </a:r>
            <a:r>
              <a:rPr lang="en-US" dirty="0">
                <a:solidFill>
                  <a:srgbClr val="0563C1"/>
                </a:solidFill>
                <a:hlinkClick r:id="rId4">
                  <a:extLst>
                    <a:ext uri="{A12FA001-AC4F-418D-AE19-62706E023703}">
                      <ahyp:hlinkClr xmlns:ahyp="http://schemas.microsoft.com/office/drawing/2018/hyperlinkcolor" val="tx"/>
                    </a:ext>
                  </a:extLst>
                </a:hlinkClick>
              </a:rPr>
              <a:t>https://988floridalifeline.com/</a:t>
            </a:r>
            <a:endParaRPr lang="en-US" dirty="0">
              <a:solidFill>
                <a:srgbClr val="0563C1"/>
              </a:solidFill>
            </a:endParaRPr>
          </a:p>
          <a:p>
            <a:endParaRPr lang="en-US" dirty="0"/>
          </a:p>
        </p:txBody>
      </p:sp>
      <p:sp>
        <p:nvSpPr>
          <p:cNvPr id="4" name="Slide Number Placeholder 3"/>
          <p:cNvSpPr>
            <a:spLocks noGrp="1"/>
          </p:cNvSpPr>
          <p:nvPr>
            <p:ph type="sldNum" sz="quarter" idx="5"/>
          </p:nvPr>
        </p:nvSpPr>
        <p:spPr/>
        <p:txBody>
          <a:bodyPr/>
          <a:lstStyle/>
          <a:p>
            <a:fld id="{0E11657E-29BD-4821-ADCB-57F3EC691326}" type="slidenum">
              <a:rPr lang="en-US" smtClean="0"/>
              <a:t>9</a:t>
            </a:fld>
            <a:endParaRPr lang="en-US"/>
          </a:p>
        </p:txBody>
      </p:sp>
    </p:spTree>
    <p:extLst>
      <p:ext uri="{BB962C8B-B14F-4D97-AF65-F5344CB8AC3E}">
        <p14:creationId xmlns:p14="http://schemas.microsoft.com/office/powerpoint/2010/main" val="309090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8958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NAMES ARE TOO SMALL. RE-DO AND ENLARGE.</a:t>
            </a:r>
          </a:p>
        </p:txBody>
      </p:sp>
      <p:sp>
        <p:nvSpPr>
          <p:cNvPr id="4" name="Slide Number Placeholder 3"/>
          <p:cNvSpPr>
            <a:spLocks noGrp="1"/>
          </p:cNvSpPr>
          <p:nvPr>
            <p:ph type="sldNum" sz="quarter" idx="5"/>
          </p:nvPr>
        </p:nvSpPr>
        <p:spPr/>
        <p:txBody>
          <a:bodyPr/>
          <a:lstStyle/>
          <a:p>
            <a:fld id="{0E11657E-29BD-4821-ADCB-57F3EC691326}" type="slidenum">
              <a:rPr lang="en-US" smtClean="0"/>
              <a:t>13</a:t>
            </a:fld>
            <a:endParaRPr lang="en-US"/>
          </a:p>
        </p:txBody>
      </p:sp>
    </p:spTree>
    <p:extLst>
      <p:ext uri="{BB962C8B-B14F-4D97-AF65-F5344CB8AC3E}">
        <p14:creationId xmlns:p14="http://schemas.microsoft.com/office/powerpoint/2010/main" val="114363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757050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30496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FBC-8FA8-99F1-0E93-427B0C1C0E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764143-8F0F-95CC-3859-8643335CE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3052C6-D449-1433-451A-D643832310A9}"/>
              </a:ext>
            </a:extLst>
          </p:cNvPr>
          <p:cNvSpPr>
            <a:spLocks noGrp="1"/>
          </p:cNvSpPr>
          <p:nvPr>
            <p:ph type="dt" sz="half" idx="10"/>
          </p:nvPr>
        </p:nvSpPr>
        <p:spPr/>
        <p:txBody>
          <a:bodyPr/>
          <a:lstStyle/>
          <a:p>
            <a:fld id="{0BA86CF8-63A4-4C30-A10E-B77405AC8638}" type="datetimeFigureOut">
              <a:rPr lang="en-US" smtClean="0"/>
              <a:t>6/17/2025</a:t>
            </a:fld>
            <a:endParaRPr lang="en-US"/>
          </a:p>
        </p:txBody>
      </p:sp>
      <p:sp>
        <p:nvSpPr>
          <p:cNvPr id="5" name="Footer Placeholder 4">
            <a:extLst>
              <a:ext uri="{FF2B5EF4-FFF2-40B4-BE49-F238E27FC236}">
                <a16:creationId xmlns:a16="http://schemas.microsoft.com/office/drawing/2014/main" id="{3E74DE40-C821-7749-7310-DAB533DE6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3246A-8ACC-7433-1BD3-6EC0DBF6B402}"/>
              </a:ext>
            </a:extLst>
          </p:cNvPr>
          <p:cNvSpPr>
            <a:spLocks noGrp="1"/>
          </p:cNvSpPr>
          <p:nvPr>
            <p:ph type="sldNum" sz="quarter" idx="12"/>
          </p:nvPr>
        </p:nvSpPr>
        <p:spPr/>
        <p:txBody>
          <a:bodyPr/>
          <a:lstStyle/>
          <a:p>
            <a:fld id="{CDC598DC-7F84-451B-A3FB-D11BDA2B24F3}" type="slidenum">
              <a:rPr lang="en-US" smtClean="0"/>
              <a:t>‹#›</a:t>
            </a:fld>
            <a:endParaRPr lang="en-US"/>
          </a:p>
        </p:txBody>
      </p:sp>
    </p:spTree>
    <p:extLst>
      <p:ext uri="{BB962C8B-B14F-4D97-AF65-F5344CB8AC3E}">
        <p14:creationId xmlns:p14="http://schemas.microsoft.com/office/powerpoint/2010/main" val="158481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36C0-4F61-E0A6-0CEF-28E68E66D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4B4919-D048-DD4B-2FFC-8065DC82C4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CBC32-ED14-FBC8-C084-FC38E35A3110}"/>
              </a:ext>
            </a:extLst>
          </p:cNvPr>
          <p:cNvSpPr>
            <a:spLocks noGrp="1"/>
          </p:cNvSpPr>
          <p:nvPr>
            <p:ph type="dt" sz="half" idx="10"/>
          </p:nvPr>
        </p:nvSpPr>
        <p:spPr/>
        <p:txBody>
          <a:bodyPr/>
          <a:lstStyle/>
          <a:p>
            <a:fld id="{0BA86CF8-63A4-4C30-A10E-B77405AC8638}" type="datetimeFigureOut">
              <a:rPr lang="en-US" smtClean="0"/>
              <a:t>6/17/2025</a:t>
            </a:fld>
            <a:endParaRPr lang="en-US"/>
          </a:p>
        </p:txBody>
      </p:sp>
      <p:sp>
        <p:nvSpPr>
          <p:cNvPr id="5" name="Footer Placeholder 4">
            <a:extLst>
              <a:ext uri="{FF2B5EF4-FFF2-40B4-BE49-F238E27FC236}">
                <a16:creationId xmlns:a16="http://schemas.microsoft.com/office/drawing/2014/main" id="{D8057EB3-A48C-CBE4-3D8C-797FB9C98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D2AE6-8449-E6A0-2AAF-78E6F40F5A48}"/>
              </a:ext>
            </a:extLst>
          </p:cNvPr>
          <p:cNvSpPr>
            <a:spLocks noGrp="1"/>
          </p:cNvSpPr>
          <p:nvPr>
            <p:ph type="sldNum" sz="quarter" idx="12"/>
          </p:nvPr>
        </p:nvSpPr>
        <p:spPr/>
        <p:txBody>
          <a:bodyPr/>
          <a:lstStyle/>
          <a:p>
            <a:fld id="{CDC598DC-7F84-451B-A3FB-D11BDA2B24F3}" type="slidenum">
              <a:rPr lang="en-US" smtClean="0"/>
              <a:t>‹#›</a:t>
            </a:fld>
            <a:endParaRPr lang="en-US"/>
          </a:p>
        </p:txBody>
      </p:sp>
    </p:spTree>
    <p:extLst>
      <p:ext uri="{BB962C8B-B14F-4D97-AF65-F5344CB8AC3E}">
        <p14:creationId xmlns:p14="http://schemas.microsoft.com/office/powerpoint/2010/main" val="364307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1F3B9E-D713-FB15-62A0-6F7CE04162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1EA47-96BC-4EE5-AEB6-7733D60B67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A83E5-BD28-0165-FBC9-53E7F6399905}"/>
              </a:ext>
            </a:extLst>
          </p:cNvPr>
          <p:cNvSpPr>
            <a:spLocks noGrp="1"/>
          </p:cNvSpPr>
          <p:nvPr>
            <p:ph type="dt" sz="half" idx="10"/>
          </p:nvPr>
        </p:nvSpPr>
        <p:spPr/>
        <p:txBody>
          <a:bodyPr/>
          <a:lstStyle/>
          <a:p>
            <a:fld id="{0BA86CF8-63A4-4C30-A10E-B77405AC8638}" type="datetimeFigureOut">
              <a:rPr lang="en-US" smtClean="0"/>
              <a:t>6/17/2025</a:t>
            </a:fld>
            <a:endParaRPr lang="en-US"/>
          </a:p>
        </p:txBody>
      </p:sp>
      <p:sp>
        <p:nvSpPr>
          <p:cNvPr id="5" name="Footer Placeholder 4">
            <a:extLst>
              <a:ext uri="{FF2B5EF4-FFF2-40B4-BE49-F238E27FC236}">
                <a16:creationId xmlns:a16="http://schemas.microsoft.com/office/drawing/2014/main" id="{0DE5C206-ED6F-24DE-E60A-3AFC86E342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28DC3-FFF5-8DB7-60BC-19C58EB07883}"/>
              </a:ext>
            </a:extLst>
          </p:cNvPr>
          <p:cNvSpPr>
            <a:spLocks noGrp="1"/>
          </p:cNvSpPr>
          <p:nvPr>
            <p:ph type="sldNum" sz="quarter" idx="12"/>
          </p:nvPr>
        </p:nvSpPr>
        <p:spPr/>
        <p:txBody>
          <a:bodyPr/>
          <a:lstStyle/>
          <a:p>
            <a:fld id="{CDC598DC-7F84-451B-A3FB-D11BDA2B24F3}" type="slidenum">
              <a:rPr lang="en-US" smtClean="0"/>
              <a:t>‹#›</a:t>
            </a:fld>
            <a:endParaRPr lang="en-US"/>
          </a:p>
        </p:txBody>
      </p:sp>
    </p:spTree>
    <p:extLst>
      <p:ext uri="{BB962C8B-B14F-4D97-AF65-F5344CB8AC3E}">
        <p14:creationId xmlns:p14="http://schemas.microsoft.com/office/powerpoint/2010/main" val="51991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51C7-94EF-1B77-BB37-E190FCBB7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96663-D57D-08D5-0361-3AC1B34795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11220-8C92-01B9-B7BC-06A3B8AB34DF}"/>
              </a:ext>
            </a:extLst>
          </p:cNvPr>
          <p:cNvSpPr>
            <a:spLocks noGrp="1"/>
          </p:cNvSpPr>
          <p:nvPr>
            <p:ph type="dt" sz="half" idx="10"/>
          </p:nvPr>
        </p:nvSpPr>
        <p:spPr/>
        <p:txBody>
          <a:bodyPr/>
          <a:lstStyle/>
          <a:p>
            <a:fld id="{0BA86CF8-63A4-4C30-A10E-B77405AC8638}" type="datetimeFigureOut">
              <a:rPr lang="en-US" smtClean="0"/>
              <a:t>6/17/2025</a:t>
            </a:fld>
            <a:endParaRPr lang="en-US"/>
          </a:p>
        </p:txBody>
      </p:sp>
      <p:sp>
        <p:nvSpPr>
          <p:cNvPr id="5" name="Footer Placeholder 4">
            <a:extLst>
              <a:ext uri="{FF2B5EF4-FFF2-40B4-BE49-F238E27FC236}">
                <a16:creationId xmlns:a16="http://schemas.microsoft.com/office/drawing/2014/main" id="{25739372-0936-7C41-CDD1-53D543414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A5305-A0D2-6A34-886F-3AEEAFA1F725}"/>
              </a:ext>
            </a:extLst>
          </p:cNvPr>
          <p:cNvSpPr>
            <a:spLocks noGrp="1"/>
          </p:cNvSpPr>
          <p:nvPr>
            <p:ph type="sldNum" sz="quarter" idx="12"/>
          </p:nvPr>
        </p:nvSpPr>
        <p:spPr/>
        <p:txBody>
          <a:bodyPr/>
          <a:lstStyle/>
          <a:p>
            <a:fld id="{CDC598DC-7F84-451B-A3FB-D11BDA2B24F3}" type="slidenum">
              <a:rPr lang="en-US" smtClean="0"/>
              <a:t>‹#›</a:t>
            </a:fld>
            <a:endParaRPr lang="en-US"/>
          </a:p>
        </p:txBody>
      </p:sp>
    </p:spTree>
    <p:extLst>
      <p:ext uri="{BB962C8B-B14F-4D97-AF65-F5344CB8AC3E}">
        <p14:creationId xmlns:p14="http://schemas.microsoft.com/office/powerpoint/2010/main" val="54897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6A01D-845D-0D7E-B02D-79873E36D3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CF25AF-192D-28EA-FD2A-D857F5B56E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13E774-F08A-A187-AF4F-FD215F1AF3EF}"/>
              </a:ext>
            </a:extLst>
          </p:cNvPr>
          <p:cNvSpPr>
            <a:spLocks noGrp="1"/>
          </p:cNvSpPr>
          <p:nvPr>
            <p:ph type="dt" sz="half" idx="10"/>
          </p:nvPr>
        </p:nvSpPr>
        <p:spPr/>
        <p:txBody>
          <a:bodyPr/>
          <a:lstStyle/>
          <a:p>
            <a:fld id="{0BA86CF8-63A4-4C30-A10E-B77405AC8638}" type="datetimeFigureOut">
              <a:rPr lang="en-US" smtClean="0"/>
              <a:t>6/17/2025</a:t>
            </a:fld>
            <a:endParaRPr lang="en-US"/>
          </a:p>
        </p:txBody>
      </p:sp>
      <p:sp>
        <p:nvSpPr>
          <p:cNvPr id="5" name="Footer Placeholder 4">
            <a:extLst>
              <a:ext uri="{FF2B5EF4-FFF2-40B4-BE49-F238E27FC236}">
                <a16:creationId xmlns:a16="http://schemas.microsoft.com/office/drawing/2014/main" id="{3B1916B4-9A9D-0BC4-9D5A-A853861EF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9FFF1-CC44-8578-9C8D-109EB4011C1C}"/>
              </a:ext>
            </a:extLst>
          </p:cNvPr>
          <p:cNvSpPr>
            <a:spLocks noGrp="1"/>
          </p:cNvSpPr>
          <p:nvPr>
            <p:ph type="sldNum" sz="quarter" idx="12"/>
          </p:nvPr>
        </p:nvSpPr>
        <p:spPr/>
        <p:txBody>
          <a:bodyPr/>
          <a:lstStyle/>
          <a:p>
            <a:fld id="{CDC598DC-7F84-451B-A3FB-D11BDA2B24F3}" type="slidenum">
              <a:rPr lang="en-US" smtClean="0"/>
              <a:t>‹#›</a:t>
            </a:fld>
            <a:endParaRPr lang="en-US"/>
          </a:p>
        </p:txBody>
      </p:sp>
    </p:spTree>
    <p:extLst>
      <p:ext uri="{BB962C8B-B14F-4D97-AF65-F5344CB8AC3E}">
        <p14:creationId xmlns:p14="http://schemas.microsoft.com/office/powerpoint/2010/main" val="45349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5955-7274-2703-AB2C-E744E11CC8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BB90EB-2B90-F742-AA79-FFFCE7C8C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E5351E-AE53-80DD-F4D5-FE8582D40A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BCD092-9BAD-3BBE-3518-F9A603E6CF32}"/>
              </a:ext>
            </a:extLst>
          </p:cNvPr>
          <p:cNvSpPr>
            <a:spLocks noGrp="1"/>
          </p:cNvSpPr>
          <p:nvPr>
            <p:ph type="dt" sz="half" idx="10"/>
          </p:nvPr>
        </p:nvSpPr>
        <p:spPr/>
        <p:txBody>
          <a:bodyPr/>
          <a:lstStyle/>
          <a:p>
            <a:fld id="{0BA86CF8-63A4-4C30-A10E-B77405AC8638}" type="datetimeFigureOut">
              <a:rPr lang="en-US" smtClean="0"/>
              <a:t>6/17/2025</a:t>
            </a:fld>
            <a:endParaRPr lang="en-US"/>
          </a:p>
        </p:txBody>
      </p:sp>
      <p:sp>
        <p:nvSpPr>
          <p:cNvPr id="6" name="Footer Placeholder 5">
            <a:extLst>
              <a:ext uri="{FF2B5EF4-FFF2-40B4-BE49-F238E27FC236}">
                <a16:creationId xmlns:a16="http://schemas.microsoft.com/office/drawing/2014/main" id="{8CAF4A45-AF62-AA69-71D0-FFE671C77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40C2B-C250-8B39-55AD-526A90F8E86A}"/>
              </a:ext>
            </a:extLst>
          </p:cNvPr>
          <p:cNvSpPr>
            <a:spLocks noGrp="1"/>
          </p:cNvSpPr>
          <p:nvPr>
            <p:ph type="sldNum" sz="quarter" idx="12"/>
          </p:nvPr>
        </p:nvSpPr>
        <p:spPr/>
        <p:txBody>
          <a:bodyPr/>
          <a:lstStyle/>
          <a:p>
            <a:fld id="{CDC598DC-7F84-451B-A3FB-D11BDA2B24F3}" type="slidenum">
              <a:rPr lang="en-US" smtClean="0"/>
              <a:t>‹#›</a:t>
            </a:fld>
            <a:endParaRPr lang="en-US"/>
          </a:p>
        </p:txBody>
      </p:sp>
    </p:spTree>
    <p:extLst>
      <p:ext uri="{BB962C8B-B14F-4D97-AF65-F5344CB8AC3E}">
        <p14:creationId xmlns:p14="http://schemas.microsoft.com/office/powerpoint/2010/main" val="2580387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E8B0-9252-ACB8-4E09-B77E58DF52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6E6D6E-6697-06B0-EA74-82BA531A2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6FFE95-DC97-1639-9A58-E070E7797F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729892-F117-5385-1EF5-BCC29869A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F72AF0-04B3-47DA-90CA-1DCF860AE1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0F6230-2DB4-5759-0BBD-42B587AF012A}"/>
              </a:ext>
            </a:extLst>
          </p:cNvPr>
          <p:cNvSpPr>
            <a:spLocks noGrp="1"/>
          </p:cNvSpPr>
          <p:nvPr>
            <p:ph type="dt" sz="half" idx="10"/>
          </p:nvPr>
        </p:nvSpPr>
        <p:spPr/>
        <p:txBody>
          <a:bodyPr/>
          <a:lstStyle/>
          <a:p>
            <a:fld id="{0BA86CF8-63A4-4C30-A10E-B77405AC8638}" type="datetimeFigureOut">
              <a:rPr lang="en-US" smtClean="0"/>
              <a:t>6/17/2025</a:t>
            </a:fld>
            <a:endParaRPr lang="en-US"/>
          </a:p>
        </p:txBody>
      </p:sp>
      <p:sp>
        <p:nvSpPr>
          <p:cNvPr id="8" name="Footer Placeholder 7">
            <a:extLst>
              <a:ext uri="{FF2B5EF4-FFF2-40B4-BE49-F238E27FC236}">
                <a16:creationId xmlns:a16="http://schemas.microsoft.com/office/drawing/2014/main" id="{23F3BCC6-4F8A-4502-1933-3705B904B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32FF21-CF84-6762-B03B-95E049ED2BF2}"/>
              </a:ext>
            </a:extLst>
          </p:cNvPr>
          <p:cNvSpPr>
            <a:spLocks noGrp="1"/>
          </p:cNvSpPr>
          <p:nvPr>
            <p:ph type="sldNum" sz="quarter" idx="12"/>
          </p:nvPr>
        </p:nvSpPr>
        <p:spPr/>
        <p:txBody>
          <a:bodyPr/>
          <a:lstStyle/>
          <a:p>
            <a:fld id="{CDC598DC-7F84-451B-A3FB-D11BDA2B24F3}" type="slidenum">
              <a:rPr lang="en-US" smtClean="0"/>
              <a:t>‹#›</a:t>
            </a:fld>
            <a:endParaRPr lang="en-US"/>
          </a:p>
        </p:txBody>
      </p:sp>
    </p:spTree>
    <p:extLst>
      <p:ext uri="{BB962C8B-B14F-4D97-AF65-F5344CB8AC3E}">
        <p14:creationId xmlns:p14="http://schemas.microsoft.com/office/powerpoint/2010/main" val="50893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134E-DA87-4988-0FC4-D3C01E25C8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B4850F-36C5-7226-91FB-A9BD17BC4631}"/>
              </a:ext>
            </a:extLst>
          </p:cNvPr>
          <p:cNvSpPr>
            <a:spLocks noGrp="1"/>
          </p:cNvSpPr>
          <p:nvPr>
            <p:ph type="dt" sz="half" idx="10"/>
          </p:nvPr>
        </p:nvSpPr>
        <p:spPr/>
        <p:txBody>
          <a:bodyPr/>
          <a:lstStyle/>
          <a:p>
            <a:fld id="{0BA86CF8-63A4-4C30-A10E-B77405AC8638}" type="datetimeFigureOut">
              <a:rPr lang="en-US" smtClean="0"/>
              <a:t>6/17/2025</a:t>
            </a:fld>
            <a:endParaRPr lang="en-US"/>
          </a:p>
        </p:txBody>
      </p:sp>
      <p:sp>
        <p:nvSpPr>
          <p:cNvPr id="4" name="Footer Placeholder 3">
            <a:extLst>
              <a:ext uri="{FF2B5EF4-FFF2-40B4-BE49-F238E27FC236}">
                <a16:creationId xmlns:a16="http://schemas.microsoft.com/office/drawing/2014/main" id="{55C657DA-D7C1-26F9-38A3-CD41C6250C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B5CE01-1FBD-0443-1B86-7703288C6B5C}"/>
              </a:ext>
            </a:extLst>
          </p:cNvPr>
          <p:cNvSpPr>
            <a:spLocks noGrp="1"/>
          </p:cNvSpPr>
          <p:nvPr>
            <p:ph type="sldNum" sz="quarter" idx="12"/>
          </p:nvPr>
        </p:nvSpPr>
        <p:spPr/>
        <p:txBody>
          <a:bodyPr/>
          <a:lstStyle/>
          <a:p>
            <a:fld id="{CDC598DC-7F84-451B-A3FB-D11BDA2B24F3}" type="slidenum">
              <a:rPr lang="en-US" smtClean="0"/>
              <a:t>‹#›</a:t>
            </a:fld>
            <a:endParaRPr lang="en-US"/>
          </a:p>
        </p:txBody>
      </p:sp>
    </p:spTree>
    <p:extLst>
      <p:ext uri="{BB962C8B-B14F-4D97-AF65-F5344CB8AC3E}">
        <p14:creationId xmlns:p14="http://schemas.microsoft.com/office/powerpoint/2010/main" val="96320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236D67-6B9E-092A-8543-C5659D87EBF1}"/>
              </a:ext>
            </a:extLst>
          </p:cNvPr>
          <p:cNvSpPr>
            <a:spLocks noGrp="1"/>
          </p:cNvSpPr>
          <p:nvPr>
            <p:ph type="dt" sz="half" idx="10"/>
          </p:nvPr>
        </p:nvSpPr>
        <p:spPr/>
        <p:txBody>
          <a:bodyPr/>
          <a:lstStyle/>
          <a:p>
            <a:fld id="{0BA86CF8-63A4-4C30-A10E-B77405AC8638}" type="datetimeFigureOut">
              <a:rPr lang="en-US" smtClean="0"/>
              <a:t>6/17/2025</a:t>
            </a:fld>
            <a:endParaRPr lang="en-US"/>
          </a:p>
        </p:txBody>
      </p:sp>
      <p:sp>
        <p:nvSpPr>
          <p:cNvPr id="3" name="Footer Placeholder 2">
            <a:extLst>
              <a:ext uri="{FF2B5EF4-FFF2-40B4-BE49-F238E27FC236}">
                <a16:creationId xmlns:a16="http://schemas.microsoft.com/office/drawing/2014/main" id="{E8710CE2-EA17-15A6-2FD2-42B048C28F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139114-7441-F325-7E7B-297300978E0F}"/>
              </a:ext>
            </a:extLst>
          </p:cNvPr>
          <p:cNvSpPr>
            <a:spLocks noGrp="1"/>
          </p:cNvSpPr>
          <p:nvPr>
            <p:ph type="sldNum" sz="quarter" idx="12"/>
          </p:nvPr>
        </p:nvSpPr>
        <p:spPr/>
        <p:txBody>
          <a:bodyPr/>
          <a:lstStyle/>
          <a:p>
            <a:fld id="{CDC598DC-7F84-451B-A3FB-D11BDA2B24F3}" type="slidenum">
              <a:rPr lang="en-US" smtClean="0"/>
              <a:t>‹#›</a:t>
            </a:fld>
            <a:endParaRPr lang="en-US"/>
          </a:p>
        </p:txBody>
      </p:sp>
    </p:spTree>
    <p:extLst>
      <p:ext uri="{BB962C8B-B14F-4D97-AF65-F5344CB8AC3E}">
        <p14:creationId xmlns:p14="http://schemas.microsoft.com/office/powerpoint/2010/main" val="413396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D273-B6E1-698E-98E0-A34A8C18DB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46BBDB-F255-A5D1-969A-651CFC61C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8491FA-2A69-5D39-16FA-EF87B0247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2F78-E883-D057-6178-3FAAD75A03FC}"/>
              </a:ext>
            </a:extLst>
          </p:cNvPr>
          <p:cNvSpPr>
            <a:spLocks noGrp="1"/>
          </p:cNvSpPr>
          <p:nvPr>
            <p:ph type="dt" sz="half" idx="10"/>
          </p:nvPr>
        </p:nvSpPr>
        <p:spPr/>
        <p:txBody>
          <a:bodyPr/>
          <a:lstStyle/>
          <a:p>
            <a:fld id="{0BA86CF8-63A4-4C30-A10E-B77405AC8638}" type="datetimeFigureOut">
              <a:rPr lang="en-US" smtClean="0"/>
              <a:t>6/17/2025</a:t>
            </a:fld>
            <a:endParaRPr lang="en-US"/>
          </a:p>
        </p:txBody>
      </p:sp>
      <p:sp>
        <p:nvSpPr>
          <p:cNvPr id="6" name="Footer Placeholder 5">
            <a:extLst>
              <a:ext uri="{FF2B5EF4-FFF2-40B4-BE49-F238E27FC236}">
                <a16:creationId xmlns:a16="http://schemas.microsoft.com/office/drawing/2014/main" id="{2BA05D73-BDDB-E8EA-FD3B-F74FCB0EE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1F2FFB-B88B-306E-6092-DE0912A1D55F}"/>
              </a:ext>
            </a:extLst>
          </p:cNvPr>
          <p:cNvSpPr>
            <a:spLocks noGrp="1"/>
          </p:cNvSpPr>
          <p:nvPr>
            <p:ph type="sldNum" sz="quarter" idx="12"/>
          </p:nvPr>
        </p:nvSpPr>
        <p:spPr/>
        <p:txBody>
          <a:bodyPr/>
          <a:lstStyle/>
          <a:p>
            <a:fld id="{CDC598DC-7F84-451B-A3FB-D11BDA2B24F3}" type="slidenum">
              <a:rPr lang="en-US" smtClean="0"/>
              <a:t>‹#›</a:t>
            </a:fld>
            <a:endParaRPr lang="en-US"/>
          </a:p>
        </p:txBody>
      </p:sp>
    </p:spTree>
    <p:extLst>
      <p:ext uri="{BB962C8B-B14F-4D97-AF65-F5344CB8AC3E}">
        <p14:creationId xmlns:p14="http://schemas.microsoft.com/office/powerpoint/2010/main" val="404568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4E87-B9AF-5CFB-07B0-581A08975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0A1064-DA01-AEFE-70B3-DB8D5C31F2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EA3D45-AEFB-E56B-5FAD-7802D7F7F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DFC66-3F70-CE16-BAE7-EE004F185BA6}"/>
              </a:ext>
            </a:extLst>
          </p:cNvPr>
          <p:cNvSpPr>
            <a:spLocks noGrp="1"/>
          </p:cNvSpPr>
          <p:nvPr>
            <p:ph type="dt" sz="half" idx="10"/>
          </p:nvPr>
        </p:nvSpPr>
        <p:spPr/>
        <p:txBody>
          <a:bodyPr/>
          <a:lstStyle/>
          <a:p>
            <a:fld id="{0BA86CF8-63A4-4C30-A10E-B77405AC8638}" type="datetimeFigureOut">
              <a:rPr lang="en-US" smtClean="0"/>
              <a:t>6/17/2025</a:t>
            </a:fld>
            <a:endParaRPr lang="en-US"/>
          </a:p>
        </p:txBody>
      </p:sp>
      <p:sp>
        <p:nvSpPr>
          <p:cNvPr id="6" name="Footer Placeholder 5">
            <a:extLst>
              <a:ext uri="{FF2B5EF4-FFF2-40B4-BE49-F238E27FC236}">
                <a16:creationId xmlns:a16="http://schemas.microsoft.com/office/drawing/2014/main" id="{F801845D-8615-F4B4-3716-C7C7E60B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A60B-6196-5FB9-F8C6-49D5F234514B}"/>
              </a:ext>
            </a:extLst>
          </p:cNvPr>
          <p:cNvSpPr>
            <a:spLocks noGrp="1"/>
          </p:cNvSpPr>
          <p:nvPr>
            <p:ph type="sldNum" sz="quarter" idx="12"/>
          </p:nvPr>
        </p:nvSpPr>
        <p:spPr/>
        <p:txBody>
          <a:bodyPr/>
          <a:lstStyle/>
          <a:p>
            <a:fld id="{CDC598DC-7F84-451B-A3FB-D11BDA2B24F3}" type="slidenum">
              <a:rPr lang="en-US" smtClean="0"/>
              <a:t>‹#›</a:t>
            </a:fld>
            <a:endParaRPr lang="en-US"/>
          </a:p>
        </p:txBody>
      </p:sp>
    </p:spTree>
    <p:extLst>
      <p:ext uri="{BB962C8B-B14F-4D97-AF65-F5344CB8AC3E}">
        <p14:creationId xmlns:p14="http://schemas.microsoft.com/office/powerpoint/2010/main" val="310021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6ADD35-2E57-7257-D4C8-0A5849A5A4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5E1A4E-6F4D-7C5D-464F-6631EE95B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C2373-03B3-157B-5212-8916280B9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86CF8-63A4-4C30-A10E-B77405AC8638}" type="datetimeFigureOut">
              <a:rPr lang="en-US" smtClean="0"/>
              <a:t>6/17/2025</a:t>
            </a:fld>
            <a:endParaRPr lang="en-US"/>
          </a:p>
        </p:txBody>
      </p:sp>
      <p:sp>
        <p:nvSpPr>
          <p:cNvPr id="5" name="Footer Placeholder 4">
            <a:extLst>
              <a:ext uri="{FF2B5EF4-FFF2-40B4-BE49-F238E27FC236}">
                <a16:creationId xmlns:a16="http://schemas.microsoft.com/office/drawing/2014/main" id="{8D471609-498D-1650-3E8E-1FA1536C71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6535C-BA37-EAE4-E732-BD60E3BE1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598DC-7F84-451B-A3FB-D11BDA2B24F3}" type="slidenum">
              <a:rPr lang="en-US" smtClean="0"/>
              <a:t>‹#›</a:t>
            </a:fld>
            <a:endParaRPr lang="en-US"/>
          </a:p>
        </p:txBody>
      </p:sp>
    </p:spTree>
    <p:extLst>
      <p:ext uri="{BB962C8B-B14F-4D97-AF65-F5344CB8AC3E}">
        <p14:creationId xmlns:p14="http://schemas.microsoft.com/office/powerpoint/2010/main" val="380555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isavefl.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imgres?imgurl=http://i.huffpost.com/gen/2390952/images/o-ASSOCIATION-facebook.jpg&amp;imgrefurl=http://www.huffingtonpost.com/mary-rowen/so-your-kid-wants-to-join-a-crew-team_b_9432814.html&amp;docid=9w_zRHRhy2K6SM&amp;tbnid=wpxpOv_B9eeggM:&amp;vet=1&amp;w=2000&amp;h=1000&amp;bih=963&amp;biw=1920&amp;ved=0ahUKEwi-pdfev6zVAhXC7iYKHf0LBhwQMwgzKA4wDg&amp;iact=c&amp;ictx=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yflfamilies.com/services/public-assistance/additional-resources-and-services/FRC" TargetMode="External"/><Relationship Id="rId2" Type="http://schemas.openxmlformats.org/officeDocument/2006/relationships/hyperlink" Target="http://www.myflorida.com/accessflorida"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myaccess.myflfamilies.com/Public/CPC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newporthealthcare.com/" TargetMode="External"/><Relationship Id="rId2" Type="http://schemas.openxmlformats.org/officeDocument/2006/relationships/hyperlink" Target="http://www.csteam360.com/"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mailto:giesegayle@gmail.com" TargetMode="External"/><Relationship Id="rId2" Type="http://schemas.openxmlformats.org/officeDocument/2006/relationships/hyperlink" Target="mailto:amyjmcclellan@gmail.com"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732F-9966-82B7-DCAD-1EA960C65638}"/>
              </a:ext>
            </a:extLst>
          </p:cNvPr>
          <p:cNvSpPr>
            <a:spLocks noGrp="1"/>
          </p:cNvSpPr>
          <p:nvPr>
            <p:ph type="ctrTitle"/>
          </p:nvPr>
        </p:nvSpPr>
        <p:spPr>
          <a:xfrm>
            <a:off x="1524000" y="1027112"/>
            <a:ext cx="9144000" cy="4649787"/>
          </a:xfrm>
        </p:spPr>
        <p:txBody>
          <a:bodyPr>
            <a:normAutofit/>
          </a:bodyPr>
          <a:lstStyle/>
          <a:p>
            <a:br>
              <a:rPr lang="en-US" sz="3600" b="1" i="1" dirty="0"/>
            </a:br>
            <a:r>
              <a:rPr lang="en-US" sz="1800" kern="100" dirty="0">
                <a:solidFill>
                  <a:srgbClr val="0070C0"/>
                </a:solidFill>
                <a:latin typeface="Arial" panose="020B0604020202020204" pitchFamily="34" charset="0"/>
                <a:ea typeface="Calibri" panose="020F0502020204030204" pitchFamily="34" charset="0"/>
                <a:cs typeface="Times New Roman" panose="02020603050405020304" pitchFamily="18" charset="0"/>
              </a:rPr>
              <a:t>A </a:t>
            </a:r>
            <a:r>
              <a:rPr lang="en-US" sz="1800"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new nonprofit dedicated to helping Floridians understand how Florida’s behavioral health system works and how to advocate to make it better.	</a:t>
            </a:r>
            <a:endParaRPr lang="en-US" sz="3600" b="1" dirty="0">
              <a:solidFill>
                <a:srgbClr val="0070C0"/>
              </a:solidFill>
            </a:endParaRPr>
          </a:p>
        </p:txBody>
      </p:sp>
      <p:sp>
        <p:nvSpPr>
          <p:cNvPr id="12" name="TextBox 11">
            <a:extLst>
              <a:ext uri="{FF2B5EF4-FFF2-40B4-BE49-F238E27FC236}">
                <a16:creationId xmlns:a16="http://schemas.microsoft.com/office/drawing/2014/main" id="{9A990E93-1627-4155-D7BA-86BB39BC285F}"/>
              </a:ext>
            </a:extLst>
          </p:cNvPr>
          <p:cNvSpPr txBox="1"/>
          <p:nvPr/>
        </p:nvSpPr>
        <p:spPr>
          <a:xfrm>
            <a:off x="1785937" y="732668"/>
            <a:ext cx="8620125" cy="954107"/>
          </a:xfrm>
          <a:prstGeom prst="rect">
            <a:avLst/>
          </a:prstGeom>
          <a:noFill/>
        </p:spPr>
        <p:txBody>
          <a:bodyPr wrap="square">
            <a:spAutoFit/>
          </a:bodyPr>
          <a:lstStyle/>
          <a:p>
            <a:pPr algn="ctr"/>
            <a:r>
              <a:rPr lang="en-US" sz="2800" b="1" dirty="0">
                <a:solidFill>
                  <a:srgbClr val="0070C0"/>
                </a:solidFill>
              </a:rPr>
              <a:t>Navigating Florida’s Behavioral Health System</a:t>
            </a:r>
          </a:p>
          <a:p>
            <a:pPr algn="ctr"/>
            <a:r>
              <a:rPr lang="en-US" sz="2800" i="1" dirty="0">
                <a:solidFill>
                  <a:srgbClr val="0070C0"/>
                </a:solidFill>
              </a:rPr>
              <a:t>Presented by:</a:t>
            </a:r>
          </a:p>
        </p:txBody>
      </p:sp>
      <p:pic>
        <p:nvPicPr>
          <p:cNvPr id="4" name="Picture 3">
            <a:extLst>
              <a:ext uri="{FF2B5EF4-FFF2-40B4-BE49-F238E27FC236}">
                <a16:creationId xmlns:a16="http://schemas.microsoft.com/office/drawing/2014/main" id="{A1A3976E-DEF8-37D4-3CDD-A889573DB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347" y="1892591"/>
            <a:ext cx="5366535" cy="3101439"/>
          </a:xfrm>
          <a:prstGeom prst="rect">
            <a:avLst/>
          </a:prstGeom>
        </p:spPr>
      </p:pic>
    </p:spTree>
    <p:extLst>
      <p:ext uri="{BB962C8B-B14F-4D97-AF65-F5344CB8AC3E}">
        <p14:creationId xmlns:p14="http://schemas.microsoft.com/office/powerpoint/2010/main" val="755142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A9F8-2192-D856-ED72-5F8CDD2FAD39}"/>
              </a:ext>
            </a:extLst>
          </p:cNvPr>
          <p:cNvSpPr>
            <a:spLocks noGrp="1"/>
          </p:cNvSpPr>
          <p:nvPr>
            <p:ph type="title"/>
          </p:nvPr>
        </p:nvSpPr>
        <p:spPr/>
        <p:txBody>
          <a:bodyPr/>
          <a:lstStyle/>
          <a:p>
            <a:r>
              <a:rPr lang="en-US" b="1" dirty="0">
                <a:solidFill>
                  <a:srgbClr val="0070C0"/>
                </a:solidFill>
              </a:rPr>
              <a:t>In an Opioid Overdose Situation</a:t>
            </a:r>
            <a:br>
              <a:rPr lang="en-US" dirty="0"/>
            </a:br>
            <a:r>
              <a:rPr lang="en-US" sz="2000" dirty="0"/>
              <a:t>(Heroin, Fentanyl, Prescription Painkillers)</a:t>
            </a:r>
            <a:endParaRPr lang="en-US" dirty="0"/>
          </a:p>
        </p:txBody>
      </p:sp>
      <p:sp>
        <p:nvSpPr>
          <p:cNvPr id="3" name="Content Placeholder 2">
            <a:extLst>
              <a:ext uri="{FF2B5EF4-FFF2-40B4-BE49-F238E27FC236}">
                <a16:creationId xmlns:a16="http://schemas.microsoft.com/office/drawing/2014/main" id="{249E4645-7AA3-F4BF-9BA1-3D266D7A30BD}"/>
              </a:ext>
            </a:extLst>
          </p:cNvPr>
          <p:cNvSpPr>
            <a:spLocks noGrp="1"/>
          </p:cNvSpPr>
          <p:nvPr>
            <p:ph idx="1"/>
          </p:nvPr>
        </p:nvSpPr>
        <p:spPr>
          <a:xfrm>
            <a:off x="643640" y="1749950"/>
            <a:ext cx="10551700" cy="5004037"/>
          </a:xfrm>
        </p:spPr>
        <p:txBody>
          <a:bodyPr>
            <a:normAutofit/>
          </a:bodyPr>
          <a:lstStyle/>
          <a:p>
            <a:pPr>
              <a:spcBef>
                <a:spcPts val="0"/>
              </a:spcBef>
            </a:pPr>
            <a:r>
              <a:rPr lang="en-US" sz="2400" dirty="0"/>
              <a:t>Call 911 and say: “Someone is unresponsive and not breathing.” Follow instructions.</a:t>
            </a:r>
          </a:p>
          <a:p>
            <a:pPr>
              <a:spcBef>
                <a:spcPts val="0"/>
              </a:spcBef>
            </a:pPr>
            <a:endParaRPr lang="en-US" sz="2400" dirty="0"/>
          </a:p>
          <a:p>
            <a:pPr>
              <a:spcBef>
                <a:spcPts val="0"/>
              </a:spcBef>
            </a:pPr>
            <a:r>
              <a:rPr lang="en-US" sz="2400" dirty="0"/>
              <a:t>Administer NARCAN (Naloxone) Nasal Spray, which can instantly reverse an opioid overdose and restore breathing. </a:t>
            </a:r>
          </a:p>
          <a:p>
            <a:pPr>
              <a:spcBef>
                <a:spcPts val="0"/>
              </a:spcBef>
            </a:pPr>
            <a:endParaRPr lang="en-US" sz="2400" dirty="0"/>
          </a:p>
          <a:p>
            <a:pPr>
              <a:spcBef>
                <a:spcPts val="0"/>
              </a:spcBef>
            </a:pPr>
            <a:r>
              <a:rPr lang="en-US" sz="2400" dirty="0"/>
              <a:t>To locate free NARCAN, go to </a:t>
            </a:r>
            <a:r>
              <a:rPr lang="en-US" sz="2400" dirty="0">
                <a:hlinkClick r:id="rId2"/>
              </a:rPr>
              <a:t>www.isavefl.com</a:t>
            </a:r>
            <a:endParaRPr lang="en-US" sz="2400" dirty="0"/>
          </a:p>
          <a:p>
            <a:pPr marL="0" indent="0">
              <a:spcBef>
                <a:spcPts val="0"/>
              </a:spcBef>
              <a:buNone/>
            </a:pPr>
            <a:endParaRPr lang="en-US" sz="2400" b="1" dirty="0"/>
          </a:p>
          <a:p>
            <a:pPr>
              <a:spcBef>
                <a:spcPts val="0"/>
              </a:spcBef>
            </a:pPr>
            <a:r>
              <a:rPr lang="en-US" sz="2400" dirty="0"/>
              <a:t>The </a:t>
            </a:r>
            <a:r>
              <a:rPr lang="en-US" sz="2400" b="1" dirty="0"/>
              <a:t>SAMHSA </a:t>
            </a:r>
            <a:r>
              <a:rPr lang="en-US" sz="2400" dirty="0"/>
              <a:t>(Substance Abuse Mental Health</a:t>
            </a:r>
          </a:p>
          <a:p>
            <a:pPr marL="0" indent="0">
              <a:spcBef>
                <a:spcPts val="0"/>
              </a:spcBef>
              <a:buNone/>
            </a:pPr>
            <a:r>
              <a:rPr lang="en-US" sz="2400" dirty="0"/>
              <a:t>   Services Administration) </a:t>
            </a:r>
            <a:r>
              <a:rPr lang="en-US" sz="2400" b="1" dirty="0"/>
              <a:t>Opioid Overdose </a:t>
            </a:r>
          </a:p>
          <a:p>
            <a:pPr marL="0" indent="0">
              <a:spcBef>
                <a:spcPts val="0"/>
              </a:spcBef>
              <a:buNone/>
            </a:pPr>
            <a:r>
              <a:rPr lang="en-US" sz="2400" b="1" dirty="0"/>
              <a:t>   Prevention Toolkit </a:t>
            </a:r>
            <a:r>
              <a:rPr lang="en-US" sz="2400" dirty="0"/>
              <a:t>link is provided on our Quick</a:t>
            </a:r>
          </a:p>
          <a:p>
            <a:pPr marL="0" indent="0">
              <a:spcBef>
                <a:spcPts val="0"/>
              </a:spcBef>
              <a:buNone/>
            </a:pPr>
            <a:r>
              <a:rPr lang="en-US" sz="2400" dirty="0"/>
              <a:t>   Guide Resource Pages </a:t>
            </a:r>
            <a:r>
              <a:rPr lang="en-US" sz="2400" i="1" dirty="0"/>
              <a:t>(to be shown at end of webinar</a:t>
            </a:r>
          </a:p>
          <a:p>
            <a:pPr marL="0" indent="0">
              <a:spcBef>
                <a:spcPts val="0"/>
              </a:spcBef>
              <a:buNone/>
            </a:pPr>
            <a:r>
              <a:rPr lang="en-US" sz="2400" i="1" dirty="0"/>
              <a:t>   and available on the floriadadvocates.org website). </a:t>
            </a:r>
            <a:br>
              <a:rPr lang="en-US" dirty="0"/>
            </a:br>
            <a:endParaRPr lang="en-US" dirty="0"/>
          </a:p>
          <a:p>
            <a:pPr marL="0" indent="0">
              <a:buNone/>
            </a:pPr>
            <a:endParaRPr lang="en-US" dirty="0"/>
          </a:p>
          <a:p>
            <a:endParaRPr lang="en-US" dirty="0"/>
          </a:p>
          <a:p>
            <a:endParaRPr lang="en-US" dirty="0"/>
          </a:p>
        </p:txBody>
      </p:sp>
      <p:pic>
        <p:nvPicPr>
          <p:cNvPr id="1026" name="Picture 2">
            <a:extLst>
              <a:ext uri="{FF2B5EF4-FFF2-40B4-BE49-F238E27FC236}">
                <a16:creationId xmlns:a16="http://schemas.microsoft.com/office/drawing/2014/main" id="{895BAA69-E19A-A3F8-8A3C-6166BD8059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151"/>
          <a:stretch>
            <a:fillRect/>
          </a:stretch>
        </p:blipFill>
        <p:spPr bwMode="auto">
          <a:xfrm>
            <a:off x="7940349" y="3429000"/>
            <a:ext cx="3560195" cy="2653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4D2A15F-AD8F-EAD1-8C28-7484C97AD43A}"/>
              </a:ext>
            </a:extLst>
          </p:cNvPr>
          <p:cNvPicPr>
            <a:picLocks noChangeAspect="1"/>
          </p:cNvPicPr>
          <p:nvPr/>
        </p:nvPicPr>
        <p:blipFill>
          <a:blip r:embed="rId4">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3584153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29E7-894E-49C3-99D9-F40BEAA81469}"/>
              </a:ext>
            </a:extLst>
          </p:cNvPr>
          <p:cNvSpPr>
            <a:spLocks noGrp="1"/>
          </p:cNvSpPr>
          <p:nvPr>
            <p:ph type="ctrTitle"/>
          </p:nvPr>
        </p:nvSpPr>
        <p:spPr/>
        <p:txBody>
          <a:bodyPr/>
          <a:lstStyle/>
          <a:p>
            <a:pPr algn="ctr"/>
            <a:r>
              <a:rPr lang="en-US" b="1" dirty="0">
                <a:solidFill>
                  <a:srgbClr val="0070C0"/>
                </a:solidFill>
              </a:rPr>
              <a:t>Managing Entities</a:t>
            </a:r>
            <a:br>
              <a:rPr lang="en-US" b="1" dirty="0">
                <a:solidFill>
                  <a:srgbClr val="0070C0"/>
                </a:solidFill>
              </a:rPr>
            </a:br>
            <a:r>
              <a:rPr lang="en-US" b="1" dirty="0">
                <a:solidFill>
                  <a:srgbClr val="0070C0"/>
                </a:solidFill>
              </a:rPr>
              <a:t>Services and Programs</a:t>
            </a:r>
          </a:p>
        </p:txBody>
      </p:sp>
      <p:sp>
        <p:nvSpPr>
          <p:cNvPr id="3" name="Subtitle 2">
            <a:extLst>
              <a:ext uri="{FF2B5EF4-FFF2-40B4-BE49-F238E27FC236}">
                <a16:creationId xmlns:a16="http://schemas.microsoft.com/office/drawing/2014/main" id="{6F61CB5B-3BBB-4542-ABCD-5C5C4F345E3B}"/>
              </a:ext>
            </a:extLst>
          </p:cNvPr>
          <p:cNvSpPr>
            <a:spLocks noGrp="1"/>
          </p:cNvSpPr>
          <p:nvPr>
            <p:ph type="subTitle" idx="1"/>
          </p:nvPr>
        </p:nvSpPr>
        <p:spPr/>
        <p:txBody>
          <a:bodyPr>
            <a:normAutofit/>
          </a:bodyPr>
          <a:lstStyle/>
          <a:p>
            <a:pPr algn="ctr"/>
            <a:endParaRPr lang="en-US" dirty="0"/>
          </a:p>
          <a:p>
            <a:pPr algn="ctr"/>
            <a:r>
              <a:rPr lang="en-US" sz="3200" b="1" dirty="0"/>
              <a:t>Silvia M. Quintana, LMHC, CAP</a:t>
            </a:r>
          </a:p>
          <a:p>
            <a:pPr algn="ctr"/>
            <a:r>
              <a:rPr lang="en-US" sz="3200" dirty="0"/>
              <a:t>Chief Executive Officer</a:t>
            </a:r>
          </a:p>
        </p:txBody>
      </p:sp>
      <p:pic>
        <p:nvPicPr>
          <p:cNvPr id="5" name="Picture 4">
            <a:extLst>
              <a:ext uri="{FF2B5EF4-FFF2-40B4-BE49-F238E27FC236}">
                <a16:creationId xmlns:a16="http://schemas.microsoft.com/office/drawing/2014/main" id="{5ECA2E6A-0F58-A19A-8723-A9E145BEB7E4}"/>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41920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09569" y="2135939"/>
            <a:ext cx="9172861" cy="3662541"/>
          </a:xfrm>
          <a:prstGeom prst="rect">
            <a:avLst/>
          </a:prstGeom>
          <a:noFill/>
        </p:spPr>
        <p:txBody>
          <a:bodyPr wrap="square" rtlCol="0">
            <a:spAutoFit/>
          </a:bodyPr>
          <a:lstStyle/>
          <a:p>
            <a:pPr algn="ctr"/>
            <a:r>
              <a:rPr lang="en-US" sz="3200" b="1" i="1" dirty="0">
                <a:solidFill>
                  <a:srgbClr val="0070C0"/>
                </a:solidFill>
                <a:effectLst>
                  <a:outerShdw blurRad="38100" dist="38100" dir="2700000" algn="tl">
                    <a:srgbClr val="000000">
                      <a:alpha val="43137"/>
                    </a:srgbClr>
                  </a:outerShdw>
                </a:effectLst>
                <a:ea typeface="Microsoft Sans Serif" panose="020B0604020202020204" pitchFamily="34" charset="0"/>
                <a:cs typeface="Microsoft Sans Serif" panose="020B0604020202020204" pitchFamily="34" charset="0"/>
              </a:rPr>
              <a:t>Who are we?</a:t>
            </a:r>
          </a:p>
          <a:p>
            <a:endParaRPr lang="en-US" sz="2800" dirty="0">
              <a:ea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pPr>
            <a:r>
              <a:rPr lang="en-US" sz="2800" dirty="0">
                <a:solidFill>
                  <a:srgbClr val="0070C0"/>
                </a:solidFill>
              </a:rPr>
              <a:t>Managing Entities were created by the Florida Legislature.</a:t>
            </a:r>
          </a:p>
          <a:p>
            <a:pPr marL="457200" indent="-457200">
              <a:buFont typeface="Arial" panose="020B0604020202020204" pitchFamily="34" charset="0"/>
              <a:buChar char="•"/>
            </a:pPr>
            <a:r>
              <a:rPr lang="en-US" sz="2800" dirty="0">
                <a:solidFill>
                  <a:srgbClr val="0070C0"/>
                </a:solidFill>
              </a:rPr>
              <a:t>We are p</a:t>
            </a:r>
            <a:r>
              <a:rPr lang="en-US" sz="2800" dirty="0">
                <a:solidFill>
                  <a:srgbClr val="0070C0"/>
                </a:solidFill>
                <a:ea typeface="Microsoft Sans Serif" panose="020B0604020202020204" pitchFamily="34" charset="0"/>
                <a:cs typeface="Microsoft Sans Serif" panose="020B0604020202020204" pitchFamily="34" charset="0"/>
              </a:rPr>
              <a:t>rivate non-profit organizations.</a:t>
            </a:r>
          </a:p>
          <a:p>
            <a:pPr marL="457200" indent="-457200">
              <a:buFont typeface="Arial" panose="020B0604020202020204" pitchFamily="34" charset="0"/>
              <a:buChar char="•"/>
            </a:pPr>
            <a:r>
              <a:rPr lang="en-US" sz="2800" dirty="0">
                <a:solidFill>
                  <a:srgbClr val="0070C0"/>
                </a:solidFill>
              </a:rPr>
              <a:t>MEs are procured by the Florida Department of Children and Families (DCF) to provide the administration, management, support and oversight of the State and Federally funded behavioral health services.  </a:t>
            </a:r>
            <a:endParaRPr lang="en-US" sz="3200" dirty="0">
              <a:solidFill>
                <a:srgbClr val="0070C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3">
            <a:extLst>
              <a:ext uri="{FF2B5EF4-FFF2-40B4-BE49-F238E27FC236}">
                <a16:creationId xmlns:a16="http://schemas.microsoft.com/office/drawing/2014/main" id="{F568BB2B-2654-8E61-CB87-D3961875C6FB}"/>
              </a:ext>
            </a:extLst>
          </p:cNvPr>
          <p:cNvPicPr>
            <a:picLocks noChangeAspect="1"/>
          </p:cNvPicPr>
          <p:nvPr/>
        </p:nvPicPr>
        <p:blipFill>
          <a:blip r:embed="rId3"/>
          <a:stretch>
            <a:fillRect/>
          </a:stretch>
        </p:blipFill>
        <p:spPr>
          <a:xfrm>
            <a:off x="753301" y="622913"/>
            <a:ext cx="4014486" cy="1345224"/>
          </a:xfrm>
          <a:prstGeom prst="rect">
            <a:avLst/>
          </a:prstGeom>
        </p:spPr>
      </p:pic>
      <p:pic>
        <p:nvPicPr>
          <p:cNvPr id="3" name="Picture 2">
            <a:extLst>
              <a:ext uri="{FF2B5EF4-FFF2-40B4-BE49-F238E27FC236}">
                <a16:creationId xmlns:a16="http://schemas.microsoft.com/office/drawing/2014/main" id="{D7D53844-2E52-F7F8-D4FC-B8FD54A5DA4B}"/>
              </a:ext>
            </a:extLst>
          </p:cNvPr>
          <p:cNvPicPr>
            <a:picLocks noChangeAspect="1"/>
          </p:cNvPicPr>
          <p:nvPr/>
        </p:nvPicPr>
        <p:blipFill>
          <a:blip r:embed="rId4">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3092420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68E35A-4D79-C537-70E7-99D485EB76CA}"/>
              </a:ext>
            </a:extLst>
          </p:cNvPr>
          <p:cNvSpPr>
            <a:spLocks noGrp="1"/>
          </p:cNvSpPr>
          <p:nvPr>
            <p:ph type="sldNum" sz="quarter" idx="12"/>
          </p:nvPr>
        </p:nvSpPr>
        <p:spPr/>
        <p:txBody>
          <a:bodyPr/>
          <a:lstStyle/>
          <a:p>
            <a:fld id="{D1F7F113-102A-4718-B0CF-C2E158922A0F}" type="slidenum">
              <a:rPr lang="en-US" smtClean="0"/>
              <a:t>13</a:t>
            </a:fld>
            <a:endParaRPr lang="en-US"/>
          </a:p>
        </p:txBody>
      </p:sp>
      <p:pic>
        <p:nvPicPr>
          <p:cNvPr id="3" name="Picture 2">
            <a:extLst>
              <a:ext uri="{FF2B5EF4-FFF2-40B4-BE49-F238E27FC236}">
                <a16:creationId xmlns:a16="http://schemas.microsoft.com/office/drawing/2014/main" id="{95726E1D-8FCD-A446-67A2-FEC21DA37AE3}"/>
              </a:ext>
            </a:extLst>
          </p:cNvPr>
          <p:cNvPicPr>
            <a:picLocks noChangeAspect="1"/>
          </p:cNvPicPr>
          <p:nvPr/>
        </p:nvPicPr>
        <p:blipFill>
          <a:blip r:embed="rId3"/>
          <a:stretch>
            <a:fillRect/>
          </a:stretch>
        </p:blipFill>
        <p:spPr>
          <a:xfrm>
            <a:off x="-147650" y="0"/>
            <a:ext cx="12319207" cy="6858000"/>
          </a:xfrm>
          <a:prstGeom prst="rect">
            <a:avLst/>
          </a:prstGeom>
        </p:spPr>
      </p:pic>
      <p:pic>
        <p:nvPicPr>
          <p:cNvPr id="4" name="Picture 3">
            <a:extLst>
              <a:ext uri="{FF2B5EF4-FFF2-40B4-BE49-F238E27FC236}">
                <a16:creationId xmlns:a16="http://schemas.microsoft.com/office/drawing/2014/main" id="{C706A671-BCBC-2318-BCD0-54CEFB0D0E90}"/>
              </a:ext>
            </a:extLst>
          </p:cNvPr>
          <p:cNvPicPr>
            <a:picLocks noChangeAspect="1"/>
          </p:cNvPicPr>
          <p:nvPr/>
        </p:nvPicPr>
        <p:blipFill>
          <a:blip r:embed="rId4"/>
          <a:stretch>
            <a:fillRect/>
          </a:stretch>
        </p:blipFill>
        <p:spPr>
          <a:xfrm>
            <a:off x="9153936" y="192088"/>
            <a:ext cx="2554353" cy="855944"/>
          </a:xfrm>
          <a:prstGeom prst="rect">
            <a:avLst/>
          </a:prstGeom>
        </p:spPr>
      </p:pic>
    </p:spTree>
    <p:extLst>
      <p:ext uri="{BB962C8B-B14F-4D97-AF65-F5344CB8AC3E}">
        <p14:creationId xmlns:p14="http://schemas.microsoft.com/office/powerpoint/2010/main" val="697500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2791836"/>
            <a:ext cx="11141363" cy="276998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dirty="0"/>
              <a:t>Contract with a behavioral health network of treatment and recovery support providers.</a:t>
            </a:r>
          </a:p>
          <a:p>
            <a:pPr marL="457200" indent="-457200">
              <a:spcAft>
                <a:spcPts val="1200"/>
              </a:spcAft>
              <a:buFont typeface="Arial" panose="020B0604020202020204" pitchFamily="34" charset="0"/>
              <a:buChar char="•"/>
            </a:pPr>
            <a:r>
              <a:rPr lang="en-US" sz="2400" dirty="0"/>
              <a:t>Develop innovative programs to meet the needs of the community.</a:t>
            </a:r>
          </a:p>
          <a:p>
            <a:pPr marL="457200" indent="-457200">
              <a:spcAft>
                <a:spcPts val="1200"/>
              </a:spcAft>
              <a:buFont typeface="Arial" panose="020B0604020202020204" pitchFamily="34" charset="0"/>
              <a:buChar char="•"/>
            </a:pPr>
            <a:r>
              <a:rPr lang="en-US" sz="2400" dirty="0"/>
              <a:t>Build capacity, provide training and technical assistance to the network providers.</a:t>
            </a:r>
          </a:p>
          <a:p>
            <a:pPr marL="457200" indent="-457200">
              <a:spcAft>
                <a:spcPts val="1200"/>
              </a:spcAft>
              <a:buFont typeface="Arial" panose="020B0604020202020204" pitchFamily="34" charset="0"/>
              <a:buChar char="•"/>
            </a:pPr>
            <a:r>
              <a:rPr lang="en-US" sz="2400" dirty="0"/>
              <a:t>Continue to improve the system of care in Florida in collaboration with local Community Partners.</a:t>
            </a:r>
          </a:p>
        </p:txBody>
      </p:sp>
      <p:sp>
        <p:nvSpPr>
          <p:cNvPr id="2" name="AutoShape 2" descr="Related image">
            <a:hlinkClick r:id="rId3"/>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3">
            <a:extLst>
              <a:ext uri="{FF2B5EF4-FFF2-40B4-BE49-F238E27FC236}">
                <a16:creationId xmlns:a16="http://schemas.microsoft.com/office/drawing/2014/main" id="{907E8056-C1F4-4CBB-BB07-0FBFDB1564B0}"/>
              </a:ext>
            </a:extLst>
          </p:cNvPr>
          <p:cNvSpPr/>
          <p:nvPr/>
        </p:nvSpPr>
        <p:spPr>
          <a:xfrm>
            <a:off x="4683594" y="2043477"/>
            <a:ext cx="2824811" cy="584775"/>
          </a:xfrm>
          <a:prstGeom prst="rect">
            <a:avLst/>
          </a:prstGeom>
        </p:spPr>
        <p:txBody>
          <a:bodyPr wrap="none">
            <a:spAutoFit/>
          </a:bodyPr>
          <a:lstStyle/>
          <a:p>
            <a:pPr algn="ctr"/>
            <a:r>
              <a:rPr lang="en-US" sz="3200" b="1" i="1" dirty="0">
                <a:solidFill>
                  <a:srgbClr val="0070C0"/>
                </a:solidFill>
                <a:effectLst>
                  <a:outerShdw blurRad="38100" dist="38100" dir="2700000" algn="tl">
                    <a:srgbClr val="000000">
                      <a:alpha val="43137"/>
                    </a:srgbClr>
                  </a:outerShdw>
                </a:effectLst>
                <a:latin typeface="+mj-lt"/>
                <a:cs typeface="Arial" panose="020B0604020202020204" pitchFamily="34" charset="0"/>
              </a:rPr>
              <a:t>What do we do?</a:t>
            </a:r>
          </a:p>
        </p:txBody>
      </p:sp>
      <p:pic>
        <p:nvPicPr>
          <p:cNvPr id="5" name="Picture 4">
            <a:extLst>
              <a:ext uri="{FF2B5EF4-FFF2-40B4-BE49-F238E27FC236}">
                <a16:creationId xmlns:a16="http://schemas.microsoft.com/office/drawing/2014/main" id="{EC2A3F50-F544-9DD9-FFF8-A9755B6F78E0}"/>
              </a:ext>
            </a:extLst>
          </p:cNvPr>
          <p:cNvPicPr>
            <a:picLocks noChangeAspect="1"/>
          </p:cNvPicPr>
          <p:nvPr/>
        </p:nvPicPr>
        <p:blipFill>
          <a:blip r:embed="rId4"/>
          <a:stretch>
            <a:fillRect/>
          </a:stretch>
        </p:blipFill>
        <p:spPr>
          <a:xfrm>
            <a:off x="753301" y="622913"/>
            <a:ext cx="4014486" cy="1345224"/>
          </a:xfrm>
          <a:prstGeom prst="rect">
            <a:avLst/>
          </a:prstGeom>
        </p:spPr>
      </p:pic>
      <p:pic>
        <p:nvPicPr>
          <p:cNvPr id="6" name="Picture 5">
            <a:extLst>
              <a:ext uri="{FF2B5EF4-FFF2-40B4-BE49-F238E27FC236}">
                <a16:creationId xmlns:a16="http://schemas.microsoft.com/office/drawing/2014/main" id="{A65983D5-7CD1-CF40-5768-F58551A728FD}"/>
              </a:ext>
            </a:extLst>
          </p:cNvPr>
          <p:cNvPicPr>
            <a:picLocks noChangeAspect="1"/>
          </p:cNvPicPr>
          <p:nvPr/>
        </p:nvPicPr>
        <p:blipFill>
          <a:blip r:embed="rId5">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217653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81099" y="183979"/>
            <a:ext cx="9867901" cy="6278642"/>
          </a:xfrm>
          <a:prstGeom prst="rect">
            <a:avLst/>
          </a:prstGeom>
          <a:solidFill>
            <a:schemeClr val="bg1"/>
          </a:solidFill>
        </p:spPr>
        <p:txBody>
          <a:bodyPr wrap="square" rtlCol="0">
            <a:spAutoFit/>
          </a:bodyPr>
          <a:lstStyle/>
          <a:p>
            <a:pPr algn="ctr"/>
            <a:endParaRPr lang="en-US" sz="3200" b="1" i="1" u="sng" dirty="0">
              <a:solidFill>
                <a:schemeClr val="accent1">
                  <a:lumMod val="75000"/>
                </a:schemeClr>
              </a:solidFill>
              <a:effectLst>
                <a:outerShdw blurRad="38100" dist="38100" dir="2700000" algn="tl">
                  <a:srgbClr val="000000">
                    <a:alpha val="43137"/>
                  </a:srgbClr>
                </a:outerShdw>
              </a:effectLst>
              <a:latin typeface="+mj-lt"/>
              <a:ea typeface="Microsoft Sans Serif" panose="020B0604020202020204" pitchFamily="34" charset="0"/>
              <a:cs typeface="Microsoft Sans Serif" panose="020B0604020202020204" pitchFamily="34" charset="0"/>
            </a:endParaRPr>
          </a:p>
          <a:p>
            <a:pPr algn="ctr"/>
            <a:endParaRPr lang="en-US" sz="3200" b="1" i="1" u="sng" dirty="0">
              <a:solidFill>
                <a:schemeClr val="accent1">
                  <a:lumMod val="75000"/>
                </a:schemeClr>
              </a:solidFill>
              <a:effectLst>
                <a:outerShdw blurRad="38100" dist="38100" dir="2700000" algn="tl">
                  <a:srgbClr val="000000">
                    <a:alpha val="43137"/>
                  </a:srgbClr>
                </a:outerShdw>
              </a:effectLst>
              <a:latin typeface="+mj-lt"/>
              <a:ea typeface="Microsoft Sans Serif" panose="020B0604020202020204" pitchFamily="34" charset="0"/>
              <a:cs typeface="Microsoft Sans Serif" panose="020B0604020202020204" pitchFamily="34" charset="0"/>
            </a:endParaRPr>
          </a:p>
          <a:p>
            <a:pPr algn="ctr"/>
            <a:endParaRPr lang="en-US" sz="3200" b="1" i="1" u="sng" dirty="0">
              <a:solidFill>
                <a:schemeClr val="accent1">
                  <a:lumMod val="75000"/>
                </a:schemeClr>
              </a:solidFill>
              <a:effectLst>
                <a:outerShdw blurRad="38100" dist="38100" dir="2700000" algn="tl">
                  <a:srgbClr val="000000">
                    <a:alpha val="43137"/>
                  </a:srgbClr>
                </a:outerShdw>
              </a:effectLst>
              <a:latin typeface="+mj-lt"/>
              <a:ea typeface="Microsoft Sans Serif" panose="020B0604020202020204" pitchFamily="34" charset="0"/>
              <a:cs typeface="Microsoft Sans Serif" panose="020B0604020202020204" pitchFamily="34" charset="0"/>
            </a:endParaRPr>
          </a:p>
          <a:p>
            <a:pPr algn="ctr"/>
            <a:r>
              <a:rPr lang="en-US" sz="3200" b="1" i="1" dirty="0">
                <a:solidFill>
                  <a:srgbClr val="0070C0"/>
                </a:solidFill>
                <a:effectLst>
                  <a:outerShdw blurRad="38100" dist="38100" dir="2700000" algn="tl">
                    <a:srgbClr val="000000">
                      <a:alpha val="43137"/>
                    </a:srgbClr>
                  </a:outerShdw>
                </a:effectLst>
                <a:latin typeface="+mj-lt"/>
                <a:ea typeface="Microsoft Sans Serif" panose="020B0604020202020204" pitchFamily="34" charset="0"/>
                <a:cs typeface="Microsoft Sans Serif" panose="020B0604020202020204" pitchFamily="34" charset="0"/>
              </a:rPr>
              <a:t>Managing Entities Network</a:t>
            </a:r>
          </a:p>
          <a:p>
            <a:pPr algn="ctr"/>
            <a:endParaRPr lang="en-US" sz="1400" b="1" i="1" dirty="0">
              <a:solidFill>
                <a:srgbClr val="0070C0"/>
              </a:solidFill>
              <a:effectLst>
                <a:outerShdw blurRad="38100" dist="38100" dir="2700000" algn="tl">
                  <a:srgbClr val="000000">
                    <a:alpha val="43137"/>
                  </a:srgbClr>
                </a:outerShdw>
              </a:effectLst>
              <a:latin typeface="+mj-lt"/>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sz="2000" dirty="0">
                <a:ea typeface="Microsoft Sans Serif" panose="020B0604020202020204" pitchFamily="34" charset="0"/>
                <a:cs typeface="Microsoft Sans Serif" panose="020B0604020202020204" pitchFamily="34" charset="0"/>
              </a:rPr>
              <a:t>Comprised of over 300 providers statewide, MEs contract for prevention, treatment and recovery support and crisis services.</a:t>
            </a:r>
          </a:p>
          <a:p>
            <a:pPr marL="342900" indent="-342900">
              <a:buFont typeface="Arial" panose="020B0604020202020204" pitchFamily="34" charset="0"/>
              <a:buChar char="•"/>
            </a:pPr>
            <a:r>
              <a:rPr lang="en-US" sz="2000" dirty="0">
                <a:ea typeface="Microsoft Sans Serif" panose="020B0604020202020204" pitchFamily="34" charset="0"/>
                <a:cs typeface="Microsoft Sans Serif" panose="020B0604020202020204" pitchFamily="34" charset="0"/>
              </a:rPr>
              <a:t>Services are provided to adults, youth, children and their families with mental health and/or substance use disorders. </a:t>
            </a:r>
          </a:p>
          <a:p>
            <a:pPr marL="342900" indent="-342900">
              <a:buFont typeface="Arial" panose="020B0604020202020204" pitchFamily="34" charset="0"/>
              <a:buChar char="•"/>
            </a:pPr>
            <a:r>
              <a:rPr lang="en-US" sz="2000" dirty="0">
                <a:ea typeface="Microsoft Sans Serif" panose="020B0604020202020204" pitchFamily="34" charset="0"/>
                <a:cs typeface="Microsoft Sans Serif" panose="020B0604020202020204" pitchFamily="34" charset="0"/>
              </a:rPr>
              <a:t>We use a recovery-oriented system of care approach that utilizes Evidence Based Practices (EBP’s).</a:t>
            </a:r>
          </a:p>
          <a:p>
            <a:pPr marL="342900" indent="-342900">
              <a:buFont typeface="Arial" panose="020B0604020202020204" pitchFamily="34" charset="0"/>
              <a:buChar char="•"/>
            </a:pPr>
            <a:r>
              <a:rPr lang="en-US" sz="2000" dirty="0">
                <a:ea typeface="Microsoft Sans Serif" panose="020B0604020202020204" pitchFamily="34" charset="0"/>
                <a:cs typeface="Microsoft Sans Serif" panose="020B0604020202020204" pitchFamily="34" charset="0"/>
              </a:rPr>
              <a:t>Through our network we provide:</a:t>
            </a:r>
          </a:p>
          <a:p>
            <a:pPr marL="1257300" lvl="2" indent="-342900">
              <a:buFont typeface="Arial" panose="020B0604020202020204" pitchFamily="34" charset="0"/>
              <a:buChar char="•"/>
            </a:pPr>
            <a:r>
              <a:rPr lang="en-US" dirty="0">
                <a:ea typeface="Microsoft Sans Serif" panose="020B0604020202020204" pitchFamily="34" charset="0"/>
                <a:cs typeface="Microsoft Sans Serif" panose="020B0604020202020204" pitchFamily="34" charset="0"/>
              </a:rPr>
              <a:t>Adult Residential Services	</a:t>
            </a:r>
          </a:p>
          <a:p>
            <a:pPr marL="1257300" lvl="2" indent="-342900">
              <a:buFont typeface="Arial" panose="020B0604020202020204" pitchFamily="34" charset="0"/>
              <a:buChar char="•"/>
            </a:pPr>
            <a:r>
              <a:rPr lang="en-US" dirty="0">
                <a:ea typeface="Microsoft Sans Serif" panose="020B0604020202020204" pitchFamily="34" charset="0"/>
                <a:cs typeface="Microsoft Sans Serif" panose="020B0604020202020204" pitchFamily="34" charset="0"/>
              </a:rPr>
              <a:t>Adult Non-Residential Services</a:t>
            </a:r>
          </a:p>
          <a:p>
            <a:pPr marL="1257300" lvl="2" indent="-342900">
              <a:buFont typeface="Arial" panose="020B0604020202020204" pitchFamily="34" charset="0"/>
              <a:buChar char="•"/>
            </a:pPr>
            <a:r>
              <a:rPr lang="en-US" dirty="0">
                <a:ea typeface="Microsoft Sans Serif" panose="020B0604020202020204" pitchFamily="34" charset="0"/>
                <a:cs typeface="Microsoft Sans Serif" panose="020B0604020202020204" pitchFamily="34" charset="0"/>
              </a:rPr>
              <a:t>Children/Youth Non-Residential Services</a:t>
            </a:r>
          </a:p>
          <a:p>
            <a:pPr marL="1257300" lvl="2" indent="-342900">
              <a:buFont typeface="Arial" panose="020B0604020202020204" pitchFamily="34" charset="0"/>
              <a:buChar char="•"/>
            </a:pPr>
            <a:r>
              <a:rPr lang="en-US" dirty="0">
                <a:ea typeface="Microsoft Sans Serif" panose="020B0604020202020204" pitchFamily="34" charset="0"/>
                <a:cs typeface="Microsoft Sans Serif" panose="020B0604020202020204" pitchFamily="34" charset="0"/>
              </a:rPr>
              <a:t>Children Residential Services </a:t>
            </a:r>
          </a:p>
          <a:p>
            <a:pPr marL="1257300" lvl="2" indent="-342900">
              <a:buFont typeface="Arial" panose="020B0604020202020204" pitchFamily="34" charset="0"/>
              <a:buChar char="•"/>
            </a:pPr>
            <a:r>
              <a:rPr lang="en-US" dirty="0">
                <a:ea typeface="Microsoft Sans Serif" panose="020B0604020202020204" pitchFamily="34" charset="0"/>
                <a:cs typeface="Microsoft Sans Serif" panose="020B0604020202020204" pitchFamily="34" charset="0"/>
              </a:rPr>
              <a:t>Adults, Children and families Support Services</a:t>
            </a:r>
          </a:p>
          <a:p>
            <a:pPr marL="1257300" lvl="2" indent="-342900">
              <a:buFont typeface="Arial" panose="020B0604020202020204" pitchFamily="34" charset="0"/>
              <a:buChar char="•"/>
            </a:pPr>
            <a:r>
              <a:rPr lang="en-US" dirty="0">
                <a:ea typeface="Microsoft Sans Serif" panose="020B0604020202020204" pitchFamily="34" charset="0"/>
                <a:cs typeface="Microsoft Sans Serif" panose="020B0604020202020204" pitchFamily="34" charset="0"/>
              </a:rPr>
              <a:t>Emergency Services</a:t>
            </a:r>
          </a:p>
        </p:txBody>
      </p:sp>
      <p:pic>
        <p:nvPicPr>
          <p:cNvPr id="6" name="Picture 5">
            <a:extLst>
              <a:ext uri="{FF2B5EF4-FFF2-40B4-BE49-F238E27FC236}">
                <a16:creationId xmlns:a16="http://schemas.microsoft.com/office/drawing/2014/main" id="{A0922DE6-0C85-AD6D-93A4-E84A5CE8F602}"/>
              </a:ext>
            </a:extLst>
          </p:cNvPr>
          <p:cNvPicPr>
            <a:picLocks noChangeAspect="1"/>
          </p:cNvPicPr>
          <p:nvPr/>
        </p:nvPicPr>
        <p:blipFill>
          <a:blip r:embed="rId3"/>
          <a:stretch>
            <a:fillRect/>
          </a:stretch>
        </p:blipFill>
        <p:spPr>
          <a:xfrm>
            <a:off x="753301" y="342356"/>
            <a:ext cx="4014486" cy="1345224"/>
          </a:xfrm>
          <a:prstGeom prst="rect">
            <a:avLst/>
          </a:prstGeom>
        </p:spPr>
      </p:pic>
      <p:pic>
        <p:nvPicPr>
          <p:cNvPr id="2" name="Picture 1">
            <a:extLst>
              <a:ext uri="{FF2B5EF4-FFF2-40B4-BE49-F238E27FC236}">
                <a16:creationId xmlns:a16="http://schemas.microsoft.com/office/drawing/2014/main" id="{AAC77F52-E0D0-7373-6AE9-D9AFBD18D2C9}"/>
              </a:ext>
            </a:extLst>
          </p:cNvPr>
          <p:cNvPicPr>
            <a:picLocks noChangeAspect="1"/>
          </p:cNvPicPr>
          <p:nvPr/>
        </p:nvPicPr>
        <p:blipFill>
          <a:blip r:embed="rId4">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844970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9E76-DF23-44E7-AFF5-C41DCC133349}"/>
              </a:ext>
            </a:extLst>
          </p:cNvPr>
          <p:cNvSpPr>
            <a:spLocks noGrp="1"/>
          </p:cNvSpPr>
          <p:nvPr>
            <p:ph type="title"/>
          </p:nvPr>
        </p:nvSpPr>
        <p:spPr>
          <a:xfrm>
            <a:off x="1797666" y="1937027"/>
            <a:ext cx="8596668" cy="831925"/>
          </a:xfrm>
        </p:spPr>
        <p:txBody>
          <a:bodyPr>
            <a:normAutofit/>
          </a:bodyPr>
          <a:lstStyle/>
          <a:p>
            <a:pPr algn="ctr"/>
            <a:r>
              <a:rPr lang="en-US" sz="3200" b="1" i="1" dirty="0">
                <a:solidFill>
                  <a:srgbClr val="0070C0"/>
                </a:solidFill>
                <a:effectLst>
                  <a:outerShdw blurRad="38100" dist="38100" dir="2700000" algn="tl">
                    <a:srgbClr val="000000">
                      <a:alpha val="43137"/>
                    </a:srgbClr>
                  </a:outerShdw>
                </a:effectLst>
                <a:ea typeface="+mn-ea"/>
                <a:cs typeface="Arial" panose="020B0604020202020204" pitchFamily="34" charset="0"/>
              </a:rPr>
              <a:t>Services Funded</a:t>
            </a:r>
          </a:p>
        </p:txBody>
      </p:sp>
      <p:sp>
        <p:nvSpPr>
          <p:cNvPr id="3" name="Content Placeholder 2">
            <a:extLst>
              <a:ext uri="{FF2B5EF4-FFF2-40B4-BE49-F238E27FC236}">
                <a16:creationId xmlns:a16="http://schemas.microsoft.com/office/drawing/2014/main" id="{CC227105-6248-4DDF-8FA4-08F13C66D2DA}"/>
              </a:ext>
            </a:extLst>
          </p:cNvPr>
          <p:cNvSpPr>
            <a:spLocks noGrp="1"/>
          </p:cNvSpPr>
          <p:nvPr>
            <p:ph sz="half" idx="1"/>
          </p:nvPr>
        </p:nvSpPr>
        <p:spPr>
          <a:xfrm>
            <a:off x="314946" y="2821115"/>
            <a:ext cx="4529458" cy="3141535"/>
          </a:xfrm>
        </p:spPr>
        <p:txBody>
          <a:bodyPr>
            <a:noAutofit/>
          </a:bodyPr>
          <a:lstStyle/>
          <a:p>
            <a:pPr>
              <a:lnSpc>
                <a:spcPct val="100000"/>
              </a:lnSpc>
              <a:spcBef>
                <a:spcPts val="0"/>
              </a:spcBef>
            </a:pPr>
            <a:r>
              <a:rPr lang="en-US" sz="1500" dirty="0"/>
              <a:t>Addiction Receiving Facility (ARF, JARF) </a:t>
            </a:r>
          </a:p>
          <a:p>
            <a:pPr>
              <a:lnSpc>
                <a:spcPct val="100000"/>
              </a:lnSpc>
              <a:spcBef>
                <a:spcPts val="0"/>
              </a:spcBef>
            </a:pPr>
            <a:r>
              <a:rPr lang="en-US" sz="1500" dirty="0"/>
              <a:t>Aftercare</a:t>
            </a:r>
          </a:p>
          <a:p>
            <a:pPr>
              <a:lnSpc>
                <a:spcPct val="100000"/>
              </a:lnSpc>
              <a:spcBef>
                <a:spcPts val="0"/>
              </a:spcBef>
            </a:pPr>
            <a:r>
              <a:rPr lang="en-US" sz="1500" dirty="0"/>
              <a:t>Assessment</a:t>
            </a:r>
          </a:p>
          <a:p>
            <a:pPr>
              <a:lnSpc>
                <a:spcPct val="100000"/>
              </a:lnSpc>
              <a:spcBef>
                <a:spcPts val="0"/>
              </a:spcBef>
            </a:pPr>
            <a:r>
              <a:rPr lang="en-US" sz="1500" dirty="0"/>
              <a:t>Case Management/Wellness/Life Coaches</a:t>
            </a:r>
          </a:p>
          <a:p>
            <a:pPr>
              <a:lnSpc>
                <a:spcPct val="100000"/>
              </a:lnSpc>
              <a:spcBef>
                <a:spcPts val="0"/>
              </a:spcBef>
            </a:pPr>
            <a:r>
              <a:rPr lang="en-US" sz="1500" dirty="0"/>
              <a:t>Community Action Team (CAT)</a:t>
            </a:r>
          </a:p>
          <a:p>
            <a:pPr>
              <a:lnSpc>
                <a:spcPct val="100000"/>
              </a:lnSpc>
              <a:spcBef>
                <a:spcPts val="0"/>
              </a:spcBef>
            </a:pPr>
            <a:r>
              <a:rPr lang="en-US" sz="1500" dirty="0"/>
              <a:t>Care Coordination Team </a:t>
            </a:r>
          </a:p>
          <a:p>
            <a:pPr>
              <a:lnSpc>
                <a:spcPct val="100000"/>
              </a:lnSpc>
              <a:spcBef>
                <a:spcPts val="0"/>
              </a:spcBef>
            </a:pPr>
            <a:r>
              <a:rPr lang="en-US" sz="1500" dirty="0"/>
              <a:t>Child Welfare Care Coordination Team (CCT-CW)</a:t>
            </a:r>
          </a:p>
          <a:p>
            <a:pPr>
              <a:lnSpc>
                <a:spcPct val="100000"/>
              </a:lnSpc>
              <a:spcBef>
                <a:spcPts val="0"/>
              </a:spcBef>
            </a:pPr>
            <a:r>
              <a:rPr lang="en-US" sz="1500" dirty="0"/>
              <a:t>Central Receiving Center (CRC)</a:t>
            </a:r>
          </a:p>
          <a:p>
            <a:pPr>
              <a:lnSpc>
                <a:spcPct val="100000"/>
              </a:lnSpc>
              <a:spcBef>
                <a:spcPts val="0"/>
              </a:spcBef>
            </a:pPr>
            <a:r>
              <a:rPr lang="en-US" sz="1500" dirty="0"/>
              <a:t>Clubhouse</a:t>
            </a:r>
          </a:p>
          <a:p>
            <a:pPr>
              <a:lnSpc>
                <a:spcPct val="100000"/>
              </a:lnSpc>
              <a:spcBef>
                <a:spcPts val="0"/>
              </a:spcBef>
            </a:pPr>
            <a:r>
              <a:rPr lang="en-US" sz="1500" dirty="0"/>
              <a:t>Crisis services</a:t>
            </a:r>
          </a:p>
          <a:p>
            <a:pPr>
              <a:lnSpc>
                <a:spcPct val="100000"/>
              </a:lnSpc>
              <a:spcBef>
                <a:spcPts val="0"/>
              </a:spcBef>
            </a:pPr>
            <a:r>
              <a:rPr lang="en-US" sz="1500" dirty="0"/>
              <a:t>Drop-In Centers</a:t>
            </a:r>
          </a:p>
          <a:p>
            <a:pPr>
              <a:lnSpc>
                <a:spcPct val="100000"/>
              </a:lnSpc>
              <a:spcBef>
                <a:spcPts val="0"/>
              </a:spcBef>
            </a:pPr>
            <a:r>
              <a:rPr lang="en-US" sz="1500" dirty="0"/>
              <a:t>Crisis  Stabilization/Emergency</a:t>
            </a:r>
          </a:p>
          <a:p>
            <a:pPr>
              <a:lnSpc>
                <a:spcPct val="100000"/>
              </a:lnSpc>
              <a:spcBef>
                <a:spcPts val="0"/>
              </a:spcBef>
            </a:pPr>
            <a:r>
              <a:rPr lang="en-US" sz="1500" dirty="0"/>
              <a:t>Crisis Support – Mobile Crisis/Response Team</a:t>
            </a:r>
          </a:p>
          <a:p>
            <a:pPr marL="0" indent="0">
              <a:lnSpc>
                <a:spcPct val="100000"/>
              </a:lnSpc>
              <a:spcBef>
                <a:spcPts val="0"/>
              </a:spcBef>
              <a:buNone/>
            </a:pPr>
            <a:endParaRPr lang="en-US" sz="1600" dirty="0">
              <a:solidFill>
                <a:schemeClr val="accent1"/>
              </a:solidFill>
            </a:endParaRPr>
          </a:p>
          <a:p>
            <a:pPr lvl="0" defTabSz="914400">
              <a:spcBef>
                <a:spcPts val="800"/>
              </a:spcBef>
              <a:buClrTx/>
              <a:buSzTx/>
              <a:buNone/>
            </a:pPr>
            <a:endParaRPr lang="en-US" sz="1600" b="1" dirty="0">
              <a:solidFill>
                <a:schemeClr val="accent1"/>
              </a:solidFill>
              <a:latin typeface="Franklin Gothic Book"/>
            </a:endParaRPr>
          </a:p>
          <a:p>
            <a:pPr lvl="0" defTabSz="914400">
              <a:spcBef>
                <a:spcPts val="800"/>
              </a:spcBef>
              <a:buClrTx/>
              <a:buSzTx/>
              <a:buNone/>
            </a:pPr>
            <a:endParaRPr lang="en-US" sz="1500" b="1" dirty="0">
              <a:solidFill>
                <a:schemeClr val="accent1"/>
              </a:solidFill>
              <a:latin typeface="Franklin Gothic Book"/>
            </a:endParaRPr>
          </a:p>
          <a:p>
            <a:endParaRPr lang="en-US" dirty="0"/>
          </a:p>
        </p:txBody>
      </p:sp>
      <p:sp>
        <p:nvSpPr>
          <p:cNvPr id="4" name="Content Placeholder 3">
            <a:extLst>
              <a:ext uri="{FF2B5EF4-FFF2-40B4-BE49-F238E27FC236}">
                <a16:creationId xmlns:a16="http://schemas.microsoft.com/office/drawing/2014/main" id="{7C217217-009C-4E8D-B9DD-71D832703D70}"/>
              </a:ext>
            </a:extLst>
          </p:cNvPr>
          <p:cNvSpPr>
            <a:spLocks noGrp="1"/>
          </p:cNvSpPr>
          <p:nvPr>
            <p:ph sz="half" idx="2"/>
          </p:nvPr>
        </p:nvSpPr>
        <p:spPr>
          <a:xfrm>
            <a:off x="8477250" y="2821115"/>
            <a:ext cx="3500417" cy="3071464"/>
          </a:xfrm>
        </p:spPr>
        <p:txBody>
          <a:bodyPr>
            <a:noAutofit/>
          </a:bodyPr>
          <a:lstStyle/>
          <a:p>
            <a:pPr>
              <a:lnSpc>
                <a:spcPct val="100000"/>
              </a:lnSpc>
              <a:spcBef>
                <a:spcPts val="0"/>
              </a:spcBef>
            </a:pPr>
            <a:r>
              <a:rPr lang="en-US" sz="1500" dirty="0"/>
              <a:t>Outpatient</a:t>
            </a:r>
          </a:p>
          <a:p>
            <a:pPr>
              <a:lnSpc>
                <a:spcPct val="100000"/>
              </a:lnSpc>
              <a:spcBef>
                <a:spcPts val="0"/>
              </a:spcBef>
            </a:pPr>
            <a:r>
              <a:rPr lang="en-US" sz="1500" dirty="0"/>
              <a:t>Outreach</a:t>
            </a:r>
          </a:p>
          <a:p>
            <a:pPr>
              <a:lnSpc>
                <a:spcPct val="100000"/>
              </a:lnSpc>
              <a:spcBef>
                <a:spcPts val="0"/>
              </a:spcBef>
            </a:pPr>
            <a:r>
              <a:rPr lang="en-US" sz="1500" dirty="0"/>
              <a:t>Prevention</a:t>
            </a:r>
          </a:p>
          <a:p>
            <a:pPr>
              <a:lnSpc>
                <a:spcPct val="100000"/>
              </a:lnSpc>
              <a:spcBef>
                <a:spcPts val="0"/>
              </a:spcBef>
            </a:pPr>
            <a:r>
              <a:rPr lang="en-US" sz="1500" dirty="0"/>
              <a:t>Recovery and Peer Support Services</a:t>
            </a:r>
          </a:p>
          <a:p>
            <a:pPr>
              <a:lnSpc>
                <a:spcPct val="100000"/>
              </a:lnSpc>
              <a:spcBef>
                <a:spcPts val="0"/>
              </a:spcBef>
            </a:pPr>
            <a:r>
              <a:rPr lang="en-US" sz="1500" dirty="0"/>
              <a:t>Residential</a:t>
            </a:r>
          </a:p>
          <a:p>
            <a:pPr>
              <a:lnSpc>
                <a:spcPct val="100000"/>
              </a:lnSpc>
              <a:spcBef>
                <a:spcPts val="0"/>
              </a:spcBef>
            </a:pPr>
            <a:r>
              <a:rPr lang="en-US" sz="1500" dirty="0"/>
              <a:t>Short-Term Residential Treatment (SRT)</a:t>
            </a:r>
          </a:p>
          <a:p>
            <a:pPr>
              <a:lnSpc>
                <a:spcPct val="100000"/>
              </a:lnSpc>
              <a:spcBef>
                <a:spcPts val="0"/>
              </a:spcBef>
            </a:pPr>
            <a:r>
              <a:rPr lang="en-US" sz="1500" dirty="0"/>
              <a:t>Suicide Prevention/Intervention 988</a:t>
            </a:r>
          </a:p>
          <a:p>
            <a:pPr>
              <a:lnSpc>
                <a:spcPct val="100000"/>
              </a:lnSpc>
              <a:spcBef>
                <a:spcPts val="0"/>
              </a:spcBef>
            </a:pPr>
            <a:r>
              <a:rPr lang="en-US" sz="1500" dirty="0"/>
              <a:t>Supported Employment / Education</a:t>
            </a:r>
          </a:p>
          <a:p>
            <a:pPr>
              <a:lnSpc>
                <a:spcPct val="100000"/>
              </a:lnSpc>
              <a:spcBef>
                <a:spcPts val="0"/>
              </a:spcBef>
            </a:pPr>
            <a:r>
              <a:rPr lang="en-US" sz="1500" dirty="0"/>
              <a:t>Supportive Housing / Living</a:t>
            </a:r>
          </a:p>
          <a:p>
            <a:pPr>
              <a:lnSpc>
                <a:spcPct val="100000"/>
              </a:lnSpc>
              <a:spcBef>
                <a:spcPts val="0"/>
              </a:spcBef>
            </a:pPr>
            <a:r>
              <a:rPr lang="en-US" sz="1500" dirty="0"/>
              <a:t>TASC</a:t>
            </a:r>
          </a:p>
        </p:txBody>
      </p:sp>
      <p:pic>
        <p:nvPicPr>
          <p:cNvPr id="5" name="Picture 4">
            <a:extLst>
              <a:ext uri="{FF2B5EF4-FFF2-40B4-BE49-F238E27FC236}">
                <a16:creationId xmlns:a16="http://schemas.microsoft.com/office/drawing/2014/main" id="{1E6B737B-AD5E-CBD7-4808-DD8F42C7B217}"/>
              </a:ext>
            </a:extLst>
          </p:cNvPr>
          <p:cNvPicPr>
            <a:picLocks noChangeAspect="1"/>
          </p:cNvPicPr>
          <p:nvPr/>
        </p:nvPicPr>
        <p:blipFill>
          <a:blip r:embed="rId2"/>
          <a:stretch>
            <a:fillRect/>
          </a:stretch>
        </p:blipFill>
        <p:spPr>
          <a:xfrm>
            <a:off x="753301" y="622913"/>
            <a:ext cx="4014486" cy="1345224"/>
          </a:xfrm>
          <a:prstGeom prst="rect">
            <a:avLst/>
          </a:prstGeom>
        </p:spPr>
      </p:pic>
      <p:pic>
        <p:nvPicPr>
          <p:cNvPr id="7" name="Picture 6">
            <a:extLst>
              <a:ext uri="{FF2B5EF4-FFF2-40B4-BE49-F238E27FC236}">
                <a16:creationId xmlns:a16="http://schemas.microsoft.com/office/drawing/2014/main" id="{EF245196-CC8E-B950-CF30-562DB275021A}"/>
              </a:ext>
            </a:extLst>
          </p:cNvPr>
          <p:cNvPicPr>
            <a:picLocks noChangeAspect="1"/>
          </p:cNvPicPr>
          <p:nvPr/>
        </p:nvPicPr>
        <p:blipFill>
          <a:blip r:embed="rId3">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
        <p:nvSpPr>
          <p:cNvPr id="8" name="Content Placeholder 2">
            <a:extLst>
              <a:ext uri="{FF2B5EF4-FFF2-40B4-BE49-F238E27FC236}">
                <a16:creationId xmlns:a16="http://schemas.microsoft.com/office/drawing/2014/main" id="{591DB0B8-D86F-3209-6BBE-78D673B431F2}"/>
              </a:ext>
            </a:extLst>
          </p:cNvPr>
          <p:cNvSpPr txBox="1">
            <a:spLocks/>
          </p:cNvSpPr>
          <p:nvPr/>
        </p:nvSpPr>
        <p:spPr>
          <a:xfrm>
            <a:off x="4533900" y="2783016"/>
            <a:ext cx="4763345" cy="34041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500" dirty="0"/>
              <a:t>Day Treatment</a:t>
            </a:r>
          </a:p>
          <a:p>
            <a:pPr>
              <a:lnSpc>
                <a:spcPct val="100000"/>
              </a:lnSpc>
              <a:spcBef>
                <a:spcPts val="0"/>
              </a:spcBef>
            </a:pPr>
            <a:r>
              <a:rPr lang="en-US" sz="1500" dirty="0"/>
              <a:t>Detoxification (Residential and outpatient)</a:t>
            </a:r>
          </a:p>
          <a:p>
            <a:pPr>
              <a:lnSpc>
                <a:spcPct val="100000"/>
              </a:lnSpc>
              <a:spcBef>
                <a:spcPts val="0"/>
              </a:spcBef>
            </a:pPr>
            <a:r>
              <a:rPr lang="en-US" sz="1500" dirty="0"/>
              <a:t>Florida Assertive Community Treatment (FACT) </a:t>
            </a:r>
          </a:p>
          <a:p>
            <a:pPr>
              <a:lnSpc>
                <a:spcPct val="100000"/>
              </a:lnSpc>
              <a:spcBef>
                <a:spcPts val="0"/>
              </a:spcBef>
            </a:pPr>
            <a:r>
              <a:rPr lang="en-US" sz="1500" dirty="0"/>
              <a:t>Family Intensive Treatment Team (FITT )</a:t>
            </a:r>
          </a:p>
          <a:p>
            <a:pPr>
              <a:lnSpc>
                <a:spcPct val="100000"/>
              </a:lnSpc>
              <a:spcBef>
                <a:spcPts val="0"/>
              </a:spcBef>
            </a:pPr>
            <a:r>
              <a:rPr lang="en-US" sz="1500" dirty="0"/>
              <a:t>Forensic Multi-disciplinary Team</a:t>
            </a:r>
          </a:p>
          <a:p>
            <a:pPr>
              <a:lnSpc>
                <a:spcPct val="100000"/>
              </a:lnSpc>
              <a:spcBef>
                <a:spcPts val="0"/>
              </a:spcBef>
            </a:pPr>
            <a:r>
              <a:rPr lang="en-US" sz="1500" dirty="0"/>
              <a:t>Incidental / Flexible Funds</a:t>
            </a:r>
          </a:p>
          <a:p>
            <a:pPr>
              <a:lnSpc>
                <a:spcPct val="100000"/>
              </a:lnSpc>
              <a:spcBef>
                <a:spcPts val="0"/>
              </a:spcBef>
            </a:pPr>
            <a:r>
              <a:rPr lang="en-US" sz="1500" dirty="0"/>
              <a:t>Information and Referral</a:t>
            </a:r>
          </a:p>
          <a:p>
            <a:pPr>
              <a:lnSpc>
                <a:spcPct val="100000"/>
              </a:lnSpc>
              <a:spcBef>
                <a:spcPts val="0"/>
              </a:spcBef>
            </a:pPr>
            <a:r>
              <a:rPr lang="en-US" sz="1500" dirty="0"/>
              <a:t>In-Home / On-Site</a:t>
            </a:r>
          </a:p>
          <a:p>
            <a:pPr>
              <a:lnSpc>
                <a:spcPct val="100000"/>
              </a:lnSpc>
              <a:spcBef>
                <a:spcPts val="0"/>
              </a:spcBef>
            </a:pPr>
            <a:r>
              <a:rPr lang="en-US" sz="1500" dirty="0"/>
              <a:t>Inpatient</a:t>
            </a:r>
          </a:p>
          <a:p>
            <a:pPr>
              <a:lnSpc>
                <a:spcPct val="100000"/>
              </a:lnSpc>
              <a:spcBef>
                <a:spcPts val="0"/>
              </a:spcBef>
            </a:pPr>
            <a:r>
              <a:rPr lang="en-US" sz="1500" dirty="0"/>
              <a:t>Intervention</a:t>
            </a:r>
          </a:p>
          <a:p>
            <a:pPr>
              <a:lnSpc>
                <a:spcPct val="100000"/>
              </a:lnSpc>
              <a:spcBef>
                <a:spcPts val="0"/>
              </a:spcBef>
            </a:pPr>
            <a:r>
              <a:rPr lang="en-US" sz="1500" dirty="0"/>
              <a:t>Medical Services/Psychiatric</a:t>
            </a:r>
          </a:p>
          <a:p>
            <a:pPr>
              <a:lnSpc>
                <a:spcPct val="100000"/>
              </a:lnSpc>
              <a:spcBef>
                <a:spcPts val="0"/>
              </a:spcBef>
            </a:pPr>
            <a:r>
              <a:rPr lang="en-US" sz="1500" dirty="0"/>
              <a:t>Medication Assisted Treatment (MAT)</a:t>
            </a:r>
          </a:p>
          <a:p>
            <a:pPr>
              <a:lnSpc>
                <a:spcPct val="100000"/>
              </a:lnSpc>
              <a:spcBef>
                <a:spcPts val="0"/>
              </a:spcBef>
            </a:pPr>
            <a:r>
              <a:rPr lang="en-US" sz="1500" dirty="0"/>
              <a:t>Mobile Response Teams</a:t>
            </a:r>
          </a:p>
          <a:p>
            <a:pPr marL="0" indent="0">
              <a:lnSpc>
                <a:spcPct val="100000"/>
              </a:lnSpc>
              <a:spcBef>
                <a:spcPts val="0"/>
              </a:spcBef>
              <a:buNone/>
            </a:pPr>
            <a:endParaRPr lang="en-US" sz="1600" dirty="0">
              <a:solidFill>
                <a:schemeClr val="accent1"/>
              </a:solidFill>
            </a:endParaRPr>
          </a:p>
          <a:p>
            <a:pPr>
              <a:spcBef>
                <a:spcPts val="800"/>
              </a:spcBef>
              <a:buFont typeface="Arial" panose="020B0604020202020204" pitchFamily="34" charset="0"/>
              <a:buNone/>
            </a:pPr>
            <a:endParaRPr lang="en-US" sz="1600" b="1" dirty="0">
              <a:solidFill>
                <a:schemeClr val="accent1"/>
              </a:solidFill>
              <a:latin typeface="Franklin Gothic Book"/>
            </a:endParaRPr>
          </a:p>
          <a:p>
            <a:pPr>
              <a:spcBef>
                <a:spcPts val="800"/>
              </a:spcBef>
              <a:buFont typeface="Arial" panose="020B0604020202020204" pitchFamily="34" charset="0"/>
              <a:buNone/>
            </a:pPr>
            <a:endParaRPr lang="en-US" sz="1500" b="1" dirty="0">
              <a:solidFill>
                <a:schemeClr val="accent1"/>
              </a:solidFill>
              <a:latin typeface="Franklin Gothic Book"/>
            </a:endParaRPr>
          </a:p>
          <a:p>
            <a:endParaRPr lang="en-US" dirty="0"/>
          </a:p>
        </p:txBody>
      </p:sp>
    </p:spTree>
    <p:extLst>
      <p:ext uri="{BB962C8B-B14F-4D97-AF65-F5344CB8AC3E}">
        <p14:creationId xmlns:p14="http://schemas.microsoft.com/office/powerpoint/2010/main" val="2042658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07FB-B4C6-E735-1A88-D3D9B15ACD2D}"/>
              </a:ext>
            </a:extLst>
          </p:cNvPr>
          <p:cNvSpPr>
            <a:spLocks noGrp="1"/>
          </p:cNvSpPr>
          <p:nvPr>
            <p:ph type="title"/>
          </p:nvPr>
        </p:nvSpPr>
        <p:spPr>
          <a:xfrm>
            <a:off x="838200" y="1915484"/>
            <a:ext cx="10515600" cy="769211"/>
          </a:xfrm>
        </p:spPr>
        <p:txBody>
          <a:bodyPr>
            <a:normAutofit/>
          </a:bodyPr>
          <a:lstStyle/>
          <a:p>
            <a:pPr algn="ctr"/>
            <a:r>
              <a:rPr lang="en-US" sz="3200" b="1" i="1" dirty="0">
                <a:solidFill>
                  <a:srgbClr val="0070C0"/>
                </a:solidFill>
                <a:effectLst>
                  <a:outerShdw blurRad="38100" dist="38100" dir="2700000" algn="tl">
                    <a:srgbClr val="000000">
                      <a:alpha val="43137"/>
                    </a:srgbClr>
                  </a:outerShdw>
                </a:effectLst>
                <a:ea typeface="+mn-ea"/>
                <a:cs typeface="Arial" panose="020B0604020202020204" pitchFamily="34" charset="0"/>
              </a:rPr>
              <a:t>Multidisciplinary Teams</a:t>
            </a:r>
          </a:p>
        </p:txBody>
      </p:sp>
      <p:sp>
        <p:nvSpPr>
          <p:cNvPr id="3" name="Content Placeholder 2">
            <a:extLst>
              <a:ext uri="{FF2B5EF4-FFF2-40B4-BE49-F238E27FC236}">
                <a16:creationId xmlns:a16="http://schemas.microsoft.com/office/drawing/2014/main" id="{CFB656E2-9387-993B-299C-8E54AC8DA0D7}"/>
              </a:ext>
            </a:extLst>
          </p:cNvPr>
          <p:cNvSpPr>
            <a:spLocks noGrp="1"/>
          </p:cNvSpPr>
          <p:nvPr>
            <p:ph idx="1"/>
          </p:nvPr>
        </p:nvSpPr>
        <p:spPr>
          <a:xfrm>
            <a:off x="1685924" y="2838450"/>
            <a:ext cx="9667875" cy="2933700"/>
          </a:xfrm>
        </p:spPr>
        <p:txBody>
          <a:bodyPr>
            <a:normAutofit/>
          </a:bodyPr>
          <a:lstStyle/>
          <a:p>
            <a:r>
              <a:rPr lang="en-US" sz="2400" dirty="0"/>
              <a:t>Florida Assertive Community Teams – (FACT) adults</a:t>
            </a:r>
          </a:p>
          <a:p>
            <a:r>
              <a:rPr lang="en-US" sz="2400" dirty="0"/>
              <a:t>Children Assertive Community Teams – (CAT) children and families</a:t>
            </a:r>
          </a:p>
          <a:p>
            <a:r>
              <a:rPr lang="en-US" sz="2400" dirty="0"/>
              <a:t>Family Intensive Teams – (FIT) family </a:t>
            </a:r>
          </a:p>
          <a:p>
            <a:r>
              <a:rPr lang="en-US" sz="2400" dirty="0"/>
              <a:t>Family Support Teams  - family, child focused</a:t>
            </a:r>
          </a:p>
          <a:p>
            <a:r>
              <a:rPr lang="en-US" sz="2400" dirty="0"/>
              <a:t>High Acuity Team – adults (step-down FACT)</a:t>
            </a:r>
          </a:p>
          <a:p>
            <a:r>
              <a:rPr lang="en-US" sz="2400" dirty="0"/>
              <a:t>Care Coordination Teams  - adult, youth, families</a:t>
            </a:r>
          </a:p>
        </p:txBody>
      </p:sp>
      <p:pic>
        <p:nvPicPr>
          <p:cNvPr id="5" name="Picture 4">
            <a:extLst>
              <a:ext uri="{FF2B5EF4-FFF2-40B4-BE49-F238E27FC236}">
                <a16:creationId xmlns:a16="http://schemas.microsoft.com/office/drawing/2014/main" id="{F29B0DC6-60AC-8381-A22A-B8EE7CE7FA8F}"/>
              </a:ext>
            </a:extLst>
          </p:cNvPr>
          <p:cNvPicPr>
            <a:picLocks noChangeAspect="1"/>
          </p:cNvPicPr>
          <p:nvPr/>
        </p:nvPicPr>
        <p:blipFill>
          <a:blip r:embed="rId2"/>
          <a:stretch>
            <a:fillRect/>
          </a:stretch>
        </p:blipFill>
        <p:spPr>
          <a:xfrm>
            <a:off x="753301" y="248837"/>
            <a:ext cx="4014486" cy="1345224"/>
          </a:xfrm>
          <a:prstGeom prst="rect">
            <a:avLst/>
          </a:prstGeom>
        </p:spPr>
      </p:pic>
      <p:pic>
        <p:nvPicPr>
          <p:cNvPr id="4" name="Picture 3">
            <a:extLst>
              <a:ext uri="{FF2B5EF4-FFF2-40B4-BE49-F238E27FC236}">
                <a16:creationId xmlns:a16="http://schemas.microsoft.com/office/drawing/2014/main" id="{4D2F8437-E9C6-098A-2C06-D105543E0E53}"/>
              </a:ext>
            </a:extLst>
          </p:cNvPr>
          <p:cNvPicPr>
            <a:picLocks noChangeAspect="1"/>
          </p:cNvPicPr>
          <p:nvPr/>
        </p:nvPicPr>
        <p:blipFill>
          <a:blip r:embed="rId3">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5360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B583F-0034-B63E-96D3-60EA064390C4}"/>
              </a:ext>
            </a:extLst>
          </p:cNvPr>
          <p:cNvSpPr>
            <a:spLocks noGrp="1"/>
          </p:cNvSpPr>
          <p:nvPr>
            <p:ph type="title"/>
          </p:nvPr>
        </p:nvSpPr>
        <p:spPr/>
        <p:txBody>
          <a:bodyPr/>
          <a:lstStyle/>
          <a:p>
            <a:r>
              <a:rPr lang="en-US" b="1" dirty="0">
                <a:solidFill>
                  <a:srgbClr val="0070C0"/>
                </a:solidFill>
              </a:rPr>
              <a:t>Managing Entity Specialty Teams</a:t>
            </a:r>
          </a:p>
        </p:txBody>
      </p:sp>
      <p:pic>
        <p:nvPicPr>
          <p:cNvPr id="5" name="Picture 4">
            <a:extLst>
              <a:ext uri="{FF2B5EF4-FFF2-40B4-BE49-F238E27FC236}">
                <a16:creationId xmlns:a16="http://schemas.microsoft.com/office/drawing/2014/main" id="{796F03E0-7D00-ACB5-1DE6-910F882C383F}"/>
              </a:ext>
            </a:extLst>
          </p:cNvPr>
          <p:cNvPicPr>
            <a:picLocks noChangeAspect="1"/>
          </p:cNvPicPr>
          <p:nvPr/>
        </p:nvPicPr>
        <p:blipFill>
          <a:blip r:embed="rId2">
            <a:extLst>
              <a:ext uri="{28A0092B-C50C-407E-A947-70E740481C1C}">
                <a14:useLocalDpi xmlns:a14="http://schemas.microsoft.com/office/drawing/2010/main" val="0"/>
              </a:ext>
            </a:extLst>
          </a:blip>
          <a:srcRect l="2928" t="24130" r="5786"/>
          <a:stretch>
            <a:fillRect/>
          </a:stretch>
        </p:blipFill>
        <p:spPr>
          <a:xfrm>
            <a:off x="52236" y="1410789"/>
            <a:ext cx="12043998" cy="5161461"/>
          </a:xfrm>
          <a:prstGeom prst="rect">
            <a:avLst/>
          </a:prstGeom>
        </p:spPr>
      </p:pic>
      <p:pic>
        <p:nvPicPr>
          <p:cNvPr id="3" name="Picture 2">
            <a:extLst>
              <a:ext uri="{FF2B5EF4-FFF2-40B4-BE49-F238E27FC236}">
                <a16:creationId xmlns:a16="http://schemas.microsoft.com/office/drawing/2014/main" id="{53A857C6-05B6-C4F2-D67C-8B6BB8CAF3E6}"/>
              </a:ext>
            </a:extLst>
          </p:cNvPr>
          <p:cNvPicPr>
            <a:picLocks noChangeAspect="1"/>
          </p:cNvPicPr>
          <p:nvPr/>
        </p:nvPicPr>
        <p:blipFill>
          <a:blip r:embed="rId3">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4120482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51BB0F-F2F0-45B7-B301-57575E66B3D7}"/>
              </a:ext>
            </a:extLst>
          </p:cNvPr>
          <p:cNvSpPr>
            <a:spLocks noGrp="1"/>
          </p:cNvSpPr>
          <p:nvPr>
            <p:ph type="title"/>
          </p:nvPr>
        </p:nvSpPr>
        <p:spPr>
          <a:xfrm>
            <a:off x="1797666" y="1114426"/>
            <a:ext cx="8596668" cy="1168884"/>
          </a:xfrm>
        </p:spPr>
        <p:txBody>
          <a:bodyPr>
            <a:normAutofit/>
          </a:bodyPr>
          <a:lstStyle/>
          <a:p>
            <a:pPr algn="ctr"/>
            <a:r>
              <a:rPr lang="en-US" sz="3200" b="1" i="1" dirty="0">
                <a:solidFill>
                  <a:srgbClr val="0070C0"/>
                </a:solidFill>
                <a:effectLst>
                  <a:outerShdw blurRad="38100" dist="38100" dir="2700000" algn="tl">
                    <a:srgbClr val="000000">
                      <a:alpha val="43137"/>
                    </a:srgbClr>
                  </a:outerShdw>
                </a:effectLst>
                <a:ea typeface="+mn-ea"/>
                <a:cs typeface="Arial" panose="020B0604020202020204" pitchFamily="34" charset="0"/>
              </a:rPr>
              <a:t>Evidence-Based Practices (EBP)</a:t>
            </a:r>
            <a:br>
              <a:rPr lang="en-US" sz="3200" b="1" i="1" dirty="0">
                <a:solidFill>
                  <a:srgbClr val="0070C0"/>
                </a:solidFill>
                <a:effectLst>
                  <a:outerShdw blurRad="38100" dist="38100" dir="2700000" algn="tl">
                    <a:srgbClr val="000000">
                      <a:alpha val="43137"/>
                    </a:srgbClr>
                  </a:outerShdw>
                </a:effectLst>
                <a:ea typeface="+mn-ea"/>
                <a:cs typeface="Arial" panose="020B0604020202020204" pitchFamily="34" charset="0"/>
              </a:rPr>
            </a:br>
            <a:r>
              <a:rPr lang="en-US" sz="2900" b="1" i="1" dirty="0">
                <a:solidFill>
                  <a:srgbClr val="0070C0"/>
                </a:solidFill>
              </a:rPr>
              <a:t>Scientifically proven strategies for successful outcomes</a:t>
            </a:r>
            <a:endParaRPr lang="en-US" sz="3600" b="1" dirty="0">
              <a:solidFill>
                <a:srgbClr val="0070C0"/>
              </a:solidFill>
            </a:endParaRPr>
          </a:p>
        </p:txBody>
      </p:sp>
      <p:sp>
        <p:nvSpPr>
          <p:cNvPr id="6" name="Content Placeholder 5">
            <a:extLst>
              <a:ext uri="{FF2B5EF4-FFF2-40B4-BE49-F238E27FC236}">
                <a16:creationId xmlns:a16="http://schemas.microsoft.com/office/drawing/2014/main" id="{BD38F21B-3992-4BE6-9E14-0565068F7121}"/>
              </a:ext>
            </a:extLst>
          </p:cNvPr>
          <p:cNvSpPr>
            <a:spLocks noGrp="1"/>
          </p:cNvSpPr>
          <p:nvPr>
            <p:ph idx="1"/>
          </p:nvPr>
        </p:nvSpPr>
        <p:spPr>
          <a:xfrm>
            <a:off x="1797666" y="2397609"/>
            <a:ext cx="8596668" cy="4038360"/>
          </a:xfrm>
        </p:spPr>
        <p:txBody>
          <a:bodyPr>
            <a:noAutofit/>
          </a:bodyPr>
          <a:lstStyle/>
          <a:p>
            <a:pPr marL="752094" lvl="3" indent="-285750" algn="just">
              <a:spcBef>
                <a:spcPts val="300"/>
              </a:spcBef>
              <a:buClr>
                <a:schemeClr val="accent5">
                  <a:lumMod val="75000"/>
                </a:schemeClr>
              </a:buClr>
            </a:pPr>
            <a:r>
              <a:rPr lang="en-US" sz="1600" dirty="0">
                <a:solidFill>
                  <a:srgbClr val="000000"/>
                </a:solidFill>
              </a:rPr>
              <a:t>Motivational Interviewing</a:t>
            </a:r>
          </a:p>
          <a:p>
            <a:pPr marL="752094" lvl="3" indent="-285750" algn="just">
              <a:spcBef>
                <a:spcPts val="300"/>
              </a:spcBef>
              <a:buClr>
                <a:schemeClr val="accent5">
                  <a:lumMod val="75000"/>
                </a:schemeClr>
              </a:buClr>
            </a:pPr>
            <a:r>
              <a:rPr lang="en-US" sz="1600" dirty="0">
                <a:solidFill>
                  <a:srgbClr val="000000"/>
                </a:solidFill>
              </a:rPr>
              <a:t>Wellness Recovery Action Planning (WRAP) including Facilitator Training/WHAM</a:t>
            </a:r>
          </a:p>
          <a:p>
            <a:pPr marL="752094" lvl="3" indent="-285750" algn="just">
              <a:spcBef>
                <a:spcPts val="300"/>
              </a:spcBef>
              <a:buClr>
                <a:schemeClr val="accent5">
                  <a:lumMod val="75000"/>
                </a:schemeClr>
              </a:buClr>
            </a:pPr>
            <a:r>
              <a:rPr lang="en-US" sz="1600" dirty="0">
                <a:solidFill>
                  <a:srgbClr val="000000"/>
                </a:solidFill>
              </a:rPr>
              <a:t>Mental Health First Aid – Adult and Youth</a:t>
            </a:r>
          </a:p>
          <a:p>
            <a:pPr marL="752094" lvl="3" indent="-285750" algn="just">
              <a:spcBef>
                <a:spcPts val="300"/>
              </a:spcBef>
              <a:buClr>
                <a:schemeClr val="accent5">
                  <a:lumMod val="75000"/>
                </a:schemeClr>
              </a:buClr>
            </a:pPr>
            <a:r>
              <a:rPr lang="en-US" sz="1600" dirty="0">
                <a:solidFill>
                  <a:srgbClr val="000000"/>
                </a:solidFill>
              </a:rPr>
              <a:t>Trauma Focused Cognitive Behavioral Therapy (TF CBT) Children</a:t>
            </a:r>
          </a:p>
          <a:p>
            <a:pPr marL="752094" lvl="3" indent="-285750" algn="just">
              <a:spcBef>
                <a:spcPts val="300"/>
              </a:spcBef>
              <a:buClr>
                <a:schemeClr val="accent5">
                  <a:lumMod val="75000"/>
                </a:schemeClr>
              </a:buClr>
            </a:pPr>
            <a:r>
              <a:rPr lang="en-US" sz="1600" dirty="0">
                <a:solidFill>
                  <a:srgbClr val="000000"/>
                </a:solidFill>
              </a:rPr>
              <a:t>Trauma Incident Reduction (TIR) Therapy for Adults and Youth</a:t>
            </a:r>
          </a:p>
          <a:p>
            <a:pPr marL="752094" lvl="3" indent="-285750" algn="just">
              <a:spcBef>
                <a:spcPts val="300"/>
              </a:spcBef>
              <a:buClr>
                <a:schemeClr val="accent5">
                  <a:lumMod val="75000"/>
                </a:schemeClr>
              </a:buClr>
            </a:pPr>
            <a:r>
              <a:rPr lang="en-US" sz="1600" dirty="0">
                <a:solidFill>
                  <a:srgbClr val="000000"/>
                </a:solidFill>
              </a:rPr>
              <a:t>Infant Mental Health</a:t>
            </a:r>
          </a:p>
          <a:p>
            <a:pPr marL="752094" lvl="3" indent="-285750" algn="just">
              <a:spcBef>
                <a:spcPts val="300"/>
              </a:spcBef>
              <a:buClr>
                <a:schemeClr val="accent5">
                  <a:lumMod val="75000"/>
                </a:schemeClr>
              </a:buClr>
            </a:pPr>
            <a:r>
              <a:rPr lang="en-US" sz="1600" dirty="0">
                <a:solidFill>
                  <a:srgbClr val="000000"/>
                </a:solidFill>
              </a:rPr>
              <a:t>Wraparound</a:t>
            </a:r>
          </a:p>
          <a:p>
            <a:pPr marL="752094" lvl="3" indent="-285750" algn="just">
              <a:spcBef>
                <a:spcPts val="300"/>
              </a:spcBef>
              <a:buClr>
                <a:schemeClr val="accent5">
                  <a:lumMod val="75000"/>
                </a:schemeClr>
              </a:buClr>
            </a:pPr>
            <a:r>
              <a:rPr lang="en-US" sz="1600" dirty="0">
                <a:solidFill>
                  <a:srgbClr val="000000"/>
                </a:solidFill>
              </a:rPr>
              <a:t>Transition to Independence Process (TIP) for transition age Youth 14-29</a:t>
            </a:r>
          </a:p>
          <a:p>
            <a:pPr marL="752094" lvl="3" indent="-285750" algn="just">
              <a:spcBef>
                <a:spcPts val="300"/>
              </a:spcBef>
              <a:buClr>
                <a:schemeClr val="accent5">
                  <a:lumMod val="75000"/>
                </a:schemeClr>
              </a:buClr>
            </a:pPr>
            <a:r>
              <a:rPr lang="en-US" sz="1600" dirty="0">
                <a:solidFill>
                  <a:srgbClr val="000000"/>
                </a:solidFill>
              </a:rPr>
              <a:t>Crisis Intervention Team (CIT) Training for Law Enforcement</a:t>
            </a:r>
          </a:p>
          <a:p>
            <a:pPr marL="752094" lvl="3" indent="-285750" algn="just">
              <a:spcBef>
                <a:spcPts val="300"/>
              </a:spcBef>
              <a:buClr>
                <a:schemeClr val="accent5">
                  <a:lumMod val="75000"/>
                </a:schemeClr>
              </a:buClr>
            </a:pPr>
            <a:r>
              <a:rPr lang="en-US" sz="1600" dirty="0">
                <a:solidFill>
                  <a:srgbClr val="000000"/>
                </a:solidFill>
              </a:rPr>
              <a:t>Supportive Housing</a:t>
            </a:r>
          </a:p>
          <a:p>
            <a:pPr marL="752094" lvl="3" indent="-285750" algn="just">
              <a:spcBef>
                <a:spcPts val="300"/>
              </a:spcBef>
              <a:buClr>
                <a:schemeClr val="accent5">
                  <a:lumMod val="75000"/>
                </a:schemeClr>
              </a:buClr>
            </a:pPr>
            <a:r>
              <a:rPr lang="en-US" sz="1600" dirty="0">
                <a:solidFill>
                  <a:srgbClr val="000000"/>
                </a:solidFill>
              </a:rPr>
              <a:t>IPS Supported Employment/Education</a:t>
            </a:r>
          </a:p>
          <a:p>
            <a:pPr marL="752094" lvl="3" indent="-285750" algn="just">
              <a:spcBef>
                <a:spcPts val="300"/>
              </a:spcBef>
              <a:buClr>
                <a:schemeClr val="accent5">
                  <a:lumMod val="75000"/>
                </a:schemeClr>
              </a:buClr>
            </a:pPr>
            <a:r>
              <a:rPr lang="en-US" sz="1600" dirty="0">
                <a:solidFill>
                  <a:srgbClr val="000000"/>
                </a:solidFill>
              </a:rPr>
              <a:t>International-Model Clubhouses</a:t>
            </a:r>
          </a:p>
          <a:p>
            <a:pPr marL="752094" lvl="3" indent="-285750" algn="just">
              <a:spcBef>
                <a:spcPts val="300"/>
              </a:spcBef>
              <a:buClr>
                <a:schemeClr val="accent5">
                  <a:lumMod val="75000"/>
                </a:schemeClr>
              </a:buClr>
            </a:pPr>
            <a:r>
              <a:rPr lang="en-US" sz="1600" dirty="0">
                <a:solidFill>
                  <a:srgbClr val="000000"/>
                </a:solidFill>
              </a:rPr>
              <a:t>TMACT for FACT Teams</a:t>
            </a:r>
          </a:p>
          <a:p>
            <a:pPr marL="752094" lvl="3" indent="-285750" algn="just">
              <a:spcBef>
                <a:spcPts val="300"/>
              </a:spcBef>
              <a:buClr>
                <a:schemeClr val="accent5">
                  <a:lumMod val="75000"/>
                </a:schemeClr>
              </a:buClr>
            </a:pPr>
            <a:r>
              <a:rPr lang="en-US" sz="1600" dirty="0">
                <a:solidFill>
                  <a:srgbClr val="000000"/>
                </a:solidFill>
              </a:rPr>
              <a:t>Critical Time Intervention (CTI) for Care Coordination</a:t>
            </a:r>
          </a:p>
          <a:p>
            <a:pPr marL="752094" lvl="3" indent="-285750" algn="just">
              <a:spcBef>
                <a:spcPts val="300"/>
              </a:spcBef>
              <a:buClr>
                <a:schemeClr val="accent5">
                  <a:lumMod val="75000"/>
                </a:schemeClr>
              </a:buClr>
            </a:pPr>
            <a:r>
              <a:rPr lang="en-US" sz="1600" dirty="0">
                <a:solidFill>
                  <a:srgbClr val="000000"/>
                </a:solidFill>
              </a:rPr>
              <a:t>Locus and </a:t>
            </a:r>
            <a:r>
              <a:rPr lang="en-US" sz="1600" dirty="0" err="1">
                <a:solidFill>
                  <a:srgbClr val="000000"/>
                </a:solidFill>
              </a:rPr>
              <a:t>CALocus</a:t>
            </a:r>
            <a:r>
              <a:rPr lang="en-US" sz="1600" dirty="0">
                <a:solidFill>
                  <a:srgbClr val="000000"/>
                </a:solidFill>
              </a:rPr>
              <a:t> level of care assessment and/ or ASAM</a:t>
            </a:r>
          </a:p>
        </p:txBody>
      </p:sp>
      <p:pic>
        <p:nvPicPr>
          <p:cNvPr id="2" name="Picture 1">
            <a:extLst>
              <a:ext uri="{FF2B5EF4-FFF2-40B4-BE49-F238E27FC236}">
                <a16:creationId xmlns:a16="http://schemas.microsoft.com/office/drawing/2014/main" id="{6C2BB6CD-5911-6B32-9A83-E7F3E5BEE96C}"/>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369801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010A0-E103-F080-C1ED-C436F4C90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5E941-377B-ED41-EA5D-074F5F069085}"/>
              </a:ext>
            </a:extLst>
          </p:cNvPr>
          <p:cNvSpPr>
            <a:spLocks noGrp="1"/>
          </p:cNvSpPr>
          <p:nvPr>
            <p:ph type="title"/>
          </p:nvPr>
        </p:nvSpPr>
        <p:spPr/>
        <p:txBody>
          <a:bodyPr/>
          <a:lstStyle/>
          <a:p>
            <a:r>
              <a:rPr lang="en-US" b="1" dirty="0">
                <a:solidFill>
                  <a:srgbClr val="0070C0"/>
                </a:solidFill>
              </a:rPr>
              <a:t>Your Co-Hosts</a:t>
            </a:r>
          </a:p>
        </p:txBody>
      </p:sp>
      <p:sp>
        <p:nvSpPr>
          <p:cNvPr id="3" name="Content Placeholder 2">
            <a:extLst>
              <a:ext uri="{FF2B5EF4-FFF2-40B4-BE49-F238E27FC236}">
                <a16:creationId xmlns:a16="http://schemas.microsoft.com/office/drawing/2014/main" id="{282EF739-99BA-468D-50C4-8807ECEAEE73}"/>
              </a:ext>
            </a:extLst>
          </p:cNvPr>
          <p:cNvSpPr>
            <a:spLocks noGrp="1"/>
          </p:cNvSpPr>
          <p:nvPr>
            <p:ph idx="1"/>
          </p:nvPr>
        </p:nvSpPr>
        <p:spPr>
          <a:xfrm>
            <a:off x="838200" y="1825625"/>
            <a:ext cx="8262938" cy="3632200"/>
          </a:xfrm>
        </p:spPr>
        <p:txBody>
          <a:bodyPr>
            <a:normAutofit/>
          </a:bodyPr>
          <a:lstStyle/>
          <a:p>
            <a:pPr marL="0" indent="0">
              <a:buNone/>
            </a:pPr>
            <a:r>
              <a:rPr lang="en-US" b="1" dirty="0"/>
              <a:t>Amy McClellan</a:t>
            </a:r>
          </a:p>
          <a:p>
            <a:pPr marL="0" indent="0">
              <a:lnSpc>
                <a:spcPct val="100000"/>
              </a:lnSpc>
              <a:spcBef>
                <a:spcPts val="0"/>
              </a:spcBef>
              <a:buNone/>
            </a:pPr>
            <a:r>
              <a:rPr lang="en-US" sz="2300" dirty="0"/>
              <a:t>Board President, Florida Advocates for Behavioral Health</a:t>
            </a:r>
          </a:p>
          <a:p>
            <a:pPr marL="0" indent="0">
              <a:lnSpc>
                <a:spcPct val="100000"/>
              </a:lnSpc>
              <a:spcBef>
                <a:spcPts val="0"/>
              </a:spcBef>
              <a:buNone/>
            </a:pPr>
            <a:r>
              <a:rPr lang="en-US" sz="2300" dirty="0"/>
              <a:t>Board President, Key Clubhouse of South Florida</a:t>
            </a:r>
          </a:p>
          <a:p>
            <a:pPr marL="0" indent="0">
              <a:lnSpc>
                <a:spcPct val="100000"/>
              </a:lnSpc>
              <a:spcBef>
                <a:spcPts val="0"/>
              </a:spcBef>
              <a:buNone/>
            </a:pPr>
            <a:r>
              <a:rPr lang="en-US" sz="2300" dirty="0"/>
              <a:t>Board Director, Florida Mental Health Advocacy Coalition </a:t>
            </a:r>
          </a:p>
          <a:p>
            <a:pPr marL="0" indent="0">
              <a:buNone/>
            </a:pPr>
            <a:endParaRPr lang="en-US" sz="1400" dirty="0"/>
          </a:p>
          <a:p>
            <a:pPr marL="0" indent="0">
              <a:buNone/>
            </a:pPr>
            <a:r>
              <a:rPr lang="en-US" b="1" dirty="0"/>
              <a:t>Gayle Giese</a:t>
            </a:r>
          </a:p>
          <a:p>
            <a:pPr marL="0" indent="0">
              <a:lnSpc>
                <a:spcPct val="100000"/>
              </a:lnSpc>
              <a:spcBef>
                <a:spcPts val="0"/>
              </a:spcBef>
              <a:buNone/>
            </a:pPr>
            <a:r>
              <a:rPr lang="en-US" sz="2300" dirty="0"/>
              <a:t>Board President, Florida Mental Health Advocacy Coalition</a:t>
            </a:r>
          </a:p>
          <a:p>
            <a:pPr marL="0" indent="0">
              <a:lnSpc>
                <a:spcPct val="100000"/>
              </a:lnSpc>
              <a:spcBef>
                <a:spcPts val="0"/>
              </a:spcBef>
              <a:buNone/>
            </a:pPr>
            <a:r>
              <a:rPr lang="en-US" sz="2300" dirty="0"/>
              <a:t>Board Director, Florida Advocates for Behavioral Health Coalition</a:t>
            </a:r>
          </a:p>
          <a:p>
            <a:pPr marL="0" indent="0">
              <a:lnSpc>
                <a:spcPct val="100000"/>
              </a:lnSpc>
              <a:spcBef>
                <a:spcPts val="0"/>
              </a:spcBef>
              <a:buNone/>
            </a:pPr>
            <a:r>
              <a:rPr lang="en-US" sz="2300" dirty="0"/>
              <a:t>NAMI Broward Advocacy Group Chair</a:t>
            </a:r>
          </a:p>
        </p:txBody>
      </p:sp>
      <p:pic>
        <p:nvPicPr>
          <p:cNvPr id="5" name="Picture 4">
            <a:extLst>
              <a:ext uri="{FF2B5EF4-FFF2-40B4-BE49-F238E27FC236}">
                <a16:creationId xmlns:a16="http://schemas.microsoft.com/office/drawing/2014/main" id="{118C72F5-73FD-34BD-98DE-C80600171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925" y="1400175"/>
            <a:ext cx="3386138" cy="3386138"/>
          </a:xfrm>
          <a:prstGeom prst="rect">
            <a:avLst/>
          </a:prstGeom>
        </p:spPr>
      </p:pic>
      <p:pic>
        <p:nvPicPr>
          <p:cNvPr id="6" name="Picture 5">
            <a:extLst>
              <a:ext uri="{FF2B5EF4-FFF2-40B4-BE49-F238E27FC236}">
                <a16:creationId xmlns:a16="http://schemas.microsoft.com/office/drawing/2014/main" id="{3F350E08-7ECB-8E45-4A7D-FF1B29C48EAC}"/>
              </a:ext>
            </a:extLst>
          </p:cNvPr>
          <p:cNvPicPr>
            <a:picLocks noChangeAspect="1"/>
          </p:cNvPicPr>
          <p:nvPr/>
        </p:nvPicPr>
        <p:blipFill>
          <a:blip r:embed="rId3">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2790130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497C-A5C7-4AF0-ACEB-5877536DEE9A}"/>
              </a:ext>
            </a:extLst>
          </p:cNvPr>
          <p:cNvSpPr>
            <a:spLocks noGrp="1"/>
          </p:cNvSpPr>
          <p:nvPr>
            <p:ph type="title"/>
          </p:nvPr>
        </p:nvSpPr>
        <p:spPr>
          <a:xfrm>
            <a:off x="838200" y="1396670"/>
            <a:ext cx="10515600" cy="549275"/>
          </a:xfrm>
        </p:spPr>
        <p:txBody>
          <a:bodyPr>
            <a:normAutofit/>
          </a:bodyPr>
          <a:lstStyle/>
          <a:p>
            <a:pPr algn="ctr"/>
            <a:r>
              <a:rPr lang="en-US" sz="3200" b="1" i="1" dirty="0">
                <a:solidFill>
                  <a:srgbClr val="0070C0"/>
                </a:solidFill>
                <a:effectLst>
                  <a:outerShdw blurRad="38100" dist="38100" dir="2700000" algn="tl">
                    <a:srgbClr val="000000">
                      <a:alpha val="43137"/>
                    </a:srgbClr>
                  </a:outerShdw>
                </a:effectLst>
                <a:ea typeface="+mn-ea"/>
                <a:cs typeface="Arial" panose="020B0604020202020204" pitchFamily="34" charset="0"/>
              </a:rPr>
              <a:t>Care Coordination</a:t>
            </a:r>
          </a:p>
        </p:txBody>
      </p:sp>
      <p:sp>
        <p:nvSpPr>
          <p:cNvPr id="5" name="Content Placeholder 4">
            <a:extLst>
              <a:ext uri="{FF2B5EF4-FFF2-40B4-BE49-F238E27FC236}">
                <a16:creationId xmlns:a16="http://schemas.microsoft.com/office/drawing/2014/main" id="{F24827C1-2BD8-4D24-AE3F-557B57C6064E}"/>
              </a:ext>
            </a:extLst>
          </p:cNvPr>
          <p:cNvSpPr>
            <a:spLocks noGrp="1"/>
          </p:cNvSpPr>
          <p:nvPr>
            <p:ph idx="1"/>
          </p:nvPr>
        </p:nvSpPr>
        <p:spPr>
          <a:xfrm>
            <a:off x="1546533" y="2219326"/>
            <a:ext cx="9098934" cy="2876549"/>
          </a:xfrm>
        </p:spPr>
        <p:txBody>
          <a:bodyPr>
            <a:normAutofit/>
          </a:bodyPr>
          <a:lstStyle/>
          <a:p>
            <a:r>
              <a:rPr lang="en-US" sz="2000" dirty="0"/>
              <a:t>Organized activities to coordinate individualized and holistic care.</a:t>
            </a:r>
          </a:p>
          <a:p>
            <a:r>
              <a:rPr lang="en-US" sz="2000" dirty="0"/>
              <a:t>Assists individuals who are not yet fully connected and engaged with the services and supports they want and need.</a:t>
            </a:r>
          </a:p>
          <a:p>
            <a:r>
              <a:rPr lang="en-US" sz="2000" dirty="0"/>
              <a:t>Collaboration across systems and providers to assist with successful transition from higher levels of care to community-based care.</a:t>
            </a:r>
          </a:p>
          <a:p>
            <a:r>
              <a:rPr lang="en-US" sz="2000" dirty="0"/>
              <a:t>Implementation of the Evidence-Based Practice – Critical Time Intervention (CTI)</a:t>
            </a:r>
          </a:p>
          <a:p>
            <a:r>
              <a:rPr lang="en-US" sz="2000" dirty="0"/>
              <a:t>Care coordination is provided at the funder level and at the Provider level.</a:t>
            </a:r>
          </a:p>
        </p:txBody>
      </p:sp>
      <p:pic>
        <p:nvPicPr>
          <p:cNvPr id="4" name="Picture 3">
            <a:extLst>
              <a:ext uri="{FF2B5EF4-FFF2-40B4-BE49-F238E27FC236}">
                <a16:creationId xmlns:a16="http://schemas.microsoft.com/office/drawing/2014/main" id="{5A3BADB2-0A62-14EE-B452-E76AA3B8369B}"/>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831344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E3BB-9967-4992-BEDE-94639BED93B6}"/>
              </a:ext>
            </a:extLst>
          </p:cNvPr>
          <p:cNvSpPr>
            <a:spLocks noGrp="1"/>
          </p:cNvSpPr>
          <p:nvPr>
            <p:ph type="title"/>
          </p:nvPr>
        </p:nvSpPr>
        <p:spPr>
          <a:xfrm>
            <a:off x="533400" y="1336676"/>
            <a:ext cx="10515600" cy="615950"/>
          </a:xfrm>
        </p:spPr>
        <p:txBody>
          <a:bodyPr/>
          <a:lstStyle/>
          <a:p>
            <a:pPr algn="ctr"/>
            <a:r>
              <a:rPr lang="en-US" sz="3200" b="1" i="1" dirty="0">
                <a:solidFill>
                  <a:srgbClr val="0070C0"/>
                </a:solidFill>
                <a:effectLst>
                  <a:outerShdw blurRad="38100" dist="38100" dir="2700000" algn="tl">
                    <a:srgbClr val="000000">
                      <a:alpha val="43137"/>
                    </a:srgbClr>
                  </a:outerShdw>
                </a:effectLst>
                <a:ea typeface="+mn-ea"/>
                <a:cs typeface="Arial" panose="020B0604020202020204" pitchFamily="34" charset="0"/>
              </a:rPr>
              <a:t>Peer Organizations </a:t>
            </a:r>
          </a:p>
        </p:txBody>
      </p:sp>
      <p:sp>
        <p:nvSpPr>
          <p:cNvPr id="3" name="Content Placeholder 2">
            <a:extLst>
              <a:ext uri="{FF2B5EF4-FFF2-40B4-BE49-F238E27FC236}">
                <a16:creationId xmlns:a16="http://schemas.microsoft.com/office/drawing/2014/main" id="{E39313C2-37FD-4C5B-8829-C20232CDF69C}"/>
              </a:ext>
            </a:extLst>
          </p:cNvPr>
          <p:cNvSpPr>
            <a:spLocks noGrp="1"/>
          </p:cNvSpPr>
          <p:nvPr>
            <p:ph idx="1"/>
          </p:nvPr>
        </p:nvSpPr>
        <p:spPr>
          <a:xfrm>
            <a:off x="1362075" y="2314575"/>
            <a:ext cx="9610725" cy="2733676"/>
          </a:xfrm>
        </p:spPr>
        <p:txBody>
          <a:bodyPr/>
          <a:lstStyle/>
          <a:p>
            <a:pPr marL="0" indent="0">
              <a:buNone/>
            </a:pPr>
            <a:r>
              <a:rPr lang="en-US" sz="2400" dirty="0"/>
              <a:t>Our wellness community organizations, their leaders, and members have a singular goal:</a:t>
            </a:r>
          </a:p>
          <a:p>
            <a:pPr marL="0" indent="0">
              <a:buNone/>
            </a:pPr>
            <a:r>
              <a:rPr lang="en-US" sz="2400" i="1" dirty="0">
                <a:effectLst>
                  <a:outerShdw blurRad="38100" dist="38100" dir="2700000" algn="tl">
                    <a:srgbClr val="000000">
                      <a:alpha val="43137"/>
                    </a:srgbClr>
                  </a:outerShdw>
                </a:effectLst>
              </a:rPr>
              <a:t>“Enhance the quantity and quality of support”  </a:t>
            </a:r>
            <a:r>
              <a:rPr lang="en-US" sz="2400" dirty="0"/>
              <a:t>that is available to people seeking and experiencing long-term recovery from mental health and/or addiction</a:t>
            </a:r>
          </a:p>
          <a:p>
            <a:pPr marL="0" indent="0">
              <a:buNone/>
            </a:pPr>
            <a:r>
              <a:rPr lang="en-US" sz="2400" dirty="0"/>
              <a:t>All Managing Entities contract with Recovery Community Organizations (RCOs).</a:t>
            </a:r>
          </a:p>
        </p:txBody>
      </p:sp>
      <p:pic>
        <p:nvPicPr>
          <p:cNvPr id="4" name="Picture 3">
            <a:extLst>
              <a:ext uri="{FF2B5EF4-FFF2-40B4-BE49-F238E27FC236}">
                <a16:creationId xmlns:a16="http://schemas.microsoft.com/office/drawing/2014/main" id="{32B3477C-7E97-1CCA-343D-77AD998E7E3D}"/>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2571240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23995-B1DD-AE5B-50D3-F7A006E3D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F0B87-2532-3F29-175D-BF51574DA3D5}"/>
              </a:ext>
            </a:extLst>
          </p:cNvPr>
          <p:cNvSpPr>
            <a:spLocks noGrp="1"/>
          </p:cNvSpPr>
          <p:nvPr>
            <p:ph type="title"/>
          </p:nvPr>
        </p:nvSpPr>
        <p:spPr>
          <a:xfrm>
            <a:off x="533400" y="1336676"/>
            <a:ext cx="10515600" cy="615950"/>
          </a:xfrm>
        </p:spPr>
        <p:txBody>
          <a:bodyPr/>
          <a:lstStyle/>
          <a:p>
            <a:pPr algn="ctr"/>
            <a:r>
              <a:rPr lang="en-US" sz="3200" b="1" i="1" dirty="0">
                <a:solidFill>
                  <a:srgbClr val="0070C0"/>
                </a:solidFill>
                <a:effectLst>
                  <a:outerShdw blurRad="38100" dist="38100" dir="2700000" algn="tl">
                    <a:srgbClr val="000000">
                      <a:alpha val="43137"/>
                    </a:srgbClr>
                  </a:outerShdw>
                </a:effectLst>
                <a:ea typeface="+mn-ea"/>
                <a:cs typeface="Arial" panose="020B0604020202020204" pitchFamily="34" charset="0"/>
              </a:rPr>
              <a:t>SOAR </a:t>
            </a:r>
          </a:p>
        </p:txBody>
      </p:sp>
      <p:sp>
        <p:nvSpPr>
          <p:cNvPr id="3" name="Content Placeholder 2">
            <a:extLst>
              <a:ext uri="{FF2B5EF4-FFF2-40B4-BE49-F238E27FC236}">
                <a16:creationId xmlns:a16="http://schemas.microsoft.com/office/drawing/2014/main" id="{900800CA-4733-4A85-9C04-E1764BA216A4}"/>
              </a:ext>
            </a:extLst>
          </p:cNvPr>
          <p:cNvSpPr>
            <a:spLocks noGrp="1"/>
          </p:cNvSpPr>
          <p:nvPr>
            <p:ph idx="1"/>
          </p:nvPr>
        </p:nvSpPr>
        <p:spPr>
          <a:xfrm>
            <a:off x="1362075" y="2314574"/>
            <a:ext cx="9610725" cy="3438525"/>
          </a:xfrm>
        </p:spPr>
        <p:txBody>
          <a:bodyPr/>
          <a:lstStyle/>
          <a:p>
            <a:pPr marL="0" indent="0">
              <a:buNone/>
            </a:pPr>
            <a:r>
              <a:rPr lang="en-US" sz="2400" b="1" dirty="0"/>
              <a:t>S</a:t>
            </a:r>
            <a:r>
              <a:rPr lang="en-US" sz="2400" dirty="0"/>
              <a:t>SI/SSDI </a:t>
            </a:r>
            <a:r>
              <a:rPr lang="en-US" sz="2400" b="1" dirty="0"/>
              <a:t>O</a:t>
            </a:r>
            <a:r>
              <a:rPr lang="en-US" sz="2400" dirty="0"/>
              <a:t>utreach, </a:t>
            </a:r>
            <a:r>
              <a:rPr lang="en-US" sz="2400" b="1" dirty="0"/>
              <a:t>A</a:t>
            </a:r>
            <a:r>
              <a:rPr lang="en-US" sz="2400" dirty="0"/>
              <a:t>ccess, and </a:t>
            </a:r>
            <a:r>
              <a:rPr lang="en-US" sz="2400" b="1" dirty="0"/>
              <a:t>R</a:t>
            </a:r>
            <a:r>
              <a:rPr lang="en-US" sz="2400" dirty="0"/>
              <a:t>ecovery (SOAR) is a national program designed to increase access to Social Security Administration (SSA) disability benefits for eligible individuals who are experiencing or at risk of homelessness and have a mental illness, medical impairment, and/or a co-occurring substance use disorder.</a:t>
            </a:r>
          </a:p>
          <a:p>
            <a:pPr marL="0" indent="0">
              <a:buNone/>
            </a:pPr>
            <a:endParaRPr lang="en-US" sz="2400" dirty="0">
              <a:solidFill>
                <a:srgbClr val="0070C0"/>
              </a:solidFill>
            </a:endParaRPr>
          </a:p>
          <a:p>
            <a:pPr marL="0" indent="0">
              <a:buNone/>
            </a:pPr>
            <a:r>
              <a:rPr lang="en-US" sz="2400" dirty="0"/>
              <a:t>The Managing Entities serve as the local SOAR leads for their regions. Contact your Managing Entity to find a SOAR-trained case worker. SOAR services are FREE.</a:t>
            </a:r>
          </a:p>
        </p:txBody>
      </p:sp>
      <p:pic>
        <p:nvPicPr>
          <p:cNvPr id="4" name="Picture 3">
            <a:extLst>
              <a:ext uri="{FF2B5EF4-FFF2-40B4-BE49-F238E27FC236}">
                <a16:creationId xmlns:a16="http://schemas.microsoft.com/office/drawing/2014/main" id="{7F82E2F7-EEE2-08F6-078F-85FD513E5261}"/>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560457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16F6D-FDFD-931B-13B3-C3C244D50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9A782-0063-AB9C-E27E-2A69D483040A}"/>
              </a:ext>
            </a:extLst>
          </p:cNvPr>
          <p:cNvSpPr>
            <a:spLocks noGrp="1"/>
          </p:cNvSpPr>
          <p:nvPr>
            <p:ph type="ctrTitle"/>
          </p:nvPr>
        </p:nvSpPr>
        <p:spPr>
          <a:xfrm>
            <a:off x="1524000" y="1739900"/>
            <a:ext cx="9144000" cy="1814513"/>
          </a:xfrm>
        </p:spPr>
        <p:txBody>
          <a:bodyPr>
            <a:normAutofit/>
          </a:bodyPr>
          <a:lstStyle/>
          <a:p>
            <a:pPr algn="ctr"/>
            <a:r>
              <a:rPr lang="en-US" b="1" dirty="0">
                <a:solidFill>
                  <a:srgbClr val="0070C0"/>
                </a:solidFill>
              </a:rPr>
              <a:t>Medicaid and Behavioral Health</a:t>
            </a:r>
          </a:p>
        </p:txBody>
      </p:sp>
      <p:sp>
        <p:nvSpPr>
          <p:cNvPr id="3" name="Subtitle 2">
            <a:extLst>
              <a:ext uri="{FF2B5EF4-FFF2-40B4-BE49-F238E27FC236}">
                <a16:creationId xmlns:a16="http://schemas.microsoft.com/office/drawing/2014/main" id="{C8AAD7A7-0D79-8273-F58D-6B506502A035}"/>
              </a:ext>
            </a:extLst>
          </p:cNvPr>
          <p:cNvSpPr>
            <a:spLocks noGrp="1"/>
          </p:cNvSpPr>
          <p:nvPr>
            <p:ph type="subTitle" idx="1"/>
          </p:nvPr>
        </p:nvSpPr>
        <p:spPr>
          <a:xfrm>
            <a:off x="1524000" y="3933824"/>
            <a:ext cx="9144000" cy="2324101"/>
          </a:xfrm>
        </p:spPr>
        <p:txBody>
          <a:bodyPr>
            <a:noAutofit/>
          </a:bodyPr>
          <a:lstStyle/>
          <a:p>
            <a:pPr>
              <a:lnSpc>
                <a:spcPct val="100000"/>
              </a:lnSpc>
            </a:pPr>
            <a:r>
              <a:rPr lang="en-US" sz="3200" b="1" dirty="0"/>
              <a:t>Cecile Franklin</a:t>
            </a:r>
          </a:p>
          <a:p>
            <a:pPr>
              <a:lnSpc>
                <a:spcPct val="100000"/>
              </a:lnSpc>
            </a:pPr>
            <a:r>
              <a:rPr lang="en-US" sz="3000" dirty="0"/>
              <a:t>Regional Policy Manager, Southeast Region</a:t>
            </a:r>
          </a:p>
          <a:p>
            <a:pPr>
              <a:lnSpc>
                <a:spcPct val="100000"/>
              </a:lnSpc>
            </a:pPr>
            <a:r>
              <a:rPr lang="en-US" sz="3000" dirty="0"/>
              <a:t>Office of Economic Self-Sufficiency (OESS), Florida Department of Children and Families</a:t>
            </a:r>
          </a:p>
          <a:p>
            <a:pPr algn="ctr"/>
            <a:endParaRPr lang="en-US" dirty="0"/>
          </a:p>
        </p:txBody>
      </p:sp>
      <p:pic>
        <p:nvPicPr>
          <p:cNvPr id="5" name="Picture 4">
            <a:extLst>
              <a:ext uri="{FF2B5EF4-FFF2-40B4-BE49-F238E27FC236}">
                <a16:creationId xmlns:a16="http://schemas.microsoft.com/office/drawing/2014/main" id="{12EE3457-497F-4CDC-F468-C3178DD5B1D8}"/>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1826668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BB06-80F9-4654-AA13-336AACB0C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2070B-2918-5AF7-FD8F-5632FAC98586}"/>
              </a:ext>
            </a:extLst>
          </p:cNvPr>
          <p:cNvSpPr>
            <a:spLocks noGrp="1"/>
          </p:cNvSpPr>
          <p:nvPr>
            <p:ph type="title"/>
          </p:nvPr>
        </p:nvSpPr>
        <p:spPr/>
        <p:txBody>
          <a:bodyPr/>
          <a:lstStyle/>
          <a:p>
            <a:r>
              <a:rPr lang="en-US" b="1" dirty="0">
                <a:solidFill>
                  <a:srgbClr val="0070C0"/>
                </a:solidFill>
              </a:rPr>
              <a:t>Medicaid and Behavioral Health</a:t>
            </a:r>
          </a:p>
        </p:txBody>
      </p:sp>
      <p:sp>
        <p:nvSpPr>
          <p:cNvPr id="3" name="Content Placeholder 2">
            <a:extLst>
              <a:ext uri="{FF2B5EF4-FFF2-40B4-BE49-F238E27FC236}">
                <a16:creationId xmlns:a16="http://schemas.microsoft.com/office/drawing/2014/main" id="{1763F164-7212-75B8-EF04-7C248320BCDA}"/>
              </a:ext>
            </a:extLst>
          </p:cNvPr>
          <p:cNvSpPr>
            <a:spLocks noGrp="1"/>
          </p:cNvSpPr>
          <p:nvPr>
            <p:ph idx="1"/>
          </p:nvPr>
        </p:nvSpPr>
        <p:spPr>
          <a:xfrm>
            <a:off x="1671637" y="2087167"/>
            <a:ext cx="8848725" cy="3151583"/>
          </a:xfrm>
        </p:spPr>
        <p:txBody>
          <a:bodyPr>
            <a:normAutofit/>
          </a:bodyPr>
          <a:lstStyle/>
          <a:p>
            <a:pPr marL="0" marR="0">
              <a:lnSpc>
                <a:spcPct val="107000"/>
              </a:lnSpc>
              <a:spcAft>
                <a:spcPts val="800"/>
              </a:spcAft>
              <a:buNone/>
            </a:pPr>
            <a:r>
              <a:rPr lang="en-US" sz="2400" b="1" kern="100" dirty="0">
                <a:latin typeface="Calibri" panose="020F0502020204030204" pitchFamily="34" charset="0"/>
                <a:ea typeface="Calibri" panose="020F0502020204030204" pitchFamily="34" charset="0"/>
                <a:cs typeface="Times New Roman" panose="02020603050405020304" pitchFamily="18" charset="0"/>
              </a:rPr>
              <a:t>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ndividuals living with serious behavioral health conditions have two </a:t>
            </a:r>
            <a:r>
              <a:rPr lang="en-US" sz="2400" b="1" kern="100" dirty="0">
                <a:latin typeface="Calibri" panose="020F0502020204030204" pitchFamily="34" charset="0"/>
                <a:ea typeface="Calibri" panose="020F0502020204030204" pitchFamily="34" charset="0"/>
                <a:cs typeface="Times New Roman" panose="02020603050405020304" pitchFamily="18" charset="0"/>
              </a:rPr>
              <a:t>routes to qualify for Medicaid in Florida:</a:t>
            </a:r>
          </a:p>
          <a:p>
            <a:pPr marR="0" indent="-457200">
              <a:lnSpc>
                <a:spcPct val="107000"/>
              </a:lnSpc>
              <a:spcAft>
                <a:spcPts val="800"/>
              </a:spcAft>
              <a:buAutoNum type="arabicPeriod"/>
            </a:pPr>
            <a:r>
              <a:rPr lang="en-US" sz="2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Apply for SSI/SSDI – automatically qualifies the person for Medicaid and/or Medicare </a:t>
            </a:r>
          </a:p>
          <a:p>
            <a:pPr marR="0" indent="-457200">
              <a:lnSpc>
                <a:spcPct val="107000"/>
              </a:lnSpc>
              <a:spcAft>
                <a:spcPts val="800"/>
              </a:spcAft>
              <a:buAutoNum type="arabicPeriod"/>
            </a:pPr>
            <a:r>
              <a:rPr lang="en-US" sz="24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Apply for Medicaid directly through the Department of Children and Families (DCF)</a:t>
            </a:r>
            <a:endParaRPr lang="en-US" sz="2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B79FC81F-36DA-F942-602F-6F354CA882D8}"/>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2541443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26973-C26B-E66B-7B3C-189D7E0418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DF037-FA8D-1427-0505-1EB5A8640294}"/>
              </a:ext>
            </a:extLst>
          </p:cNvPr>
          <p:cNvSpPr>
            <a:spLocks noGrp="1"/>
          </p:cNvSpPr>
          <p:nvPr>
            <p:ph type="title"/>
          </p:nvPr>
        </p:nvSpPr>
        <p:spPr/>
        <p:txBody>
          <a:bodyPr/>
          <a:lstStyle/>
          <a:p>
            <a:r>
              <a:rPr lang="en-US" b="1" dirty="0">
                <a:solidFill>
                  <a:srgbClr val="0070C0"/>
                </a:solidFill>
              </a:rPr>
              <a:t>Medicaid and Behavioral Health</a:t>
            </a:r>
          </a:p>
        </p:txBody>
      </p:sp>
      <p:sp>
        <p:nvSpPr>
          <p:cNvPr id="3" name="Content Placeholder 2">
            <a:extLst>
              <a:ext uri="{FF2B5EF4-FFF2-40B4-BE49-F238E27FC236}">
                <a16:creationId xmlns:a16="http://schemas.microsoft.com/office/drawing/2014/main" id="{391D4367-C2A8-4246-0AAF-474C45A96CE8}"/>
              </a:ext>
            </a:extLst>
          </p:cNvPr>
          <p:cNvSpPr>
            <a:spLocks noGrp="1"/>
          </p:cNvSpPr>
          <p:nvPr>
            <p:ph idx="1"/>
          </p:nvPr>
        </p:nvSpPr>
        <p:spPr>
          <a:xfrm>
            <a:off x="838200" y="2030017"/>
            <a:ext cx="9428922" cy="4351338"/>
          </a:xfrm>
        </p:spPr>
        <p:txBody>
          <a:bodyPr>
            <a:normAutofit lnSpcReduction="10000"/>
          </a:bodyPr>
          <a:lstStyle/>
          <a:p>
            <a:pPr marL="0" marR="0">
              <a:lnSpc>
                <a:spcPct val="107000"/>
              </a:lnSpc>
              <a:spcAft>
                <a:spcPts val="800"/>
              </a:spcAft>
              <a:buNone/>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Who is eligible for Medicaid in Florida?</a:t>
            </a:r>
          </a:p>
          <a:p>
            <a:pPr indent="-457200">
              <a:lnSpc>
                <a:spcPct val="107000"/>
              </a:lnSpc>
              <a:spcAft>
                <a:spcPts val="800"/>
              </a:spcAft>
            </a:pPr>
            <a:r>
              <a:rPr lang="en-US" sz="24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Adults who are pregnant or the parent of children up to age 18 and meet income level requirements</a:t>
            </a:r>
          </a:p>
          <a:p>
            <a:pPr indent="-457200">
              <a:lnSpc>
                <a:spcPct val="107000"/>
              </a:lnSpc>
              <a:spcAft>
                <a:spcPts val="800"/>
              </a:spcAft>
            </a:pPr>
            <a:r>
              <a:rPr lang="en-US" sz="24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Adults who are disabled and meet income level requirements</a:t>
            </a:r>
          </a:p>
          <a:p>
            <a:pPr indent="-457200">
              <a:lnSpc>
                <a:spcPct val="107000"/>
              </a:lnSpc>
              <a:spcAft>
                <a:spcPts val="800"/>
              </a:spcAft>
            </a:pPr>
            <a:r>
              <a:rPr lang="en-US" sz="24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Adults who are 65 or older and meet income level requirements</a:t>
            </a:r>
          </a:p>
          <a:p>
            <a:pPr indent="-457200">
              <a:lnSpc>
                <a:spcPct val="107000"/>
              </a:lnSpc>
              <a:spcAft>
                <a:spcPts val="800"/>
              </a:spcAft>
            </a:pPr>
            <a:r>
              <a:rPr lang="en-US" sz="24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Children up to age 21 who meet income level requirements</a:t>
            </a:r>
          </a:p>
          <a:p>
            <a:pPr marL="0" indent="0">
              <a:lnSpc>
                <a:spcPct val="107000"/>
              </a:lnSpc>
              <a:spcAft>
                <a:spcPts val="800"/>
              </a:spcAft>
              <a:buNone/>
            </a:pPr>
            <a:r>
              <a:rPr lang="en-US" sz="40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X</a:t>
            </a:r>
            <a:r>
              <a:rPr lang="en-US" sz="2400" kern="100" dirty="0">
                <a:latin typeface="Calibri" panose="020F0502020204030204" pitchFamily="34" charset="0"/>
                <a:ea typeface="Calibri" panose="020F0502020204030204" pitchFamily="34" charset="0"/>
                <a:cs typeface="Times New Roman" panose="02020603050405020304" pitchFamily="18" charset="0"/>
              </a:rPr>
              <a:t> Adults who are not disabled and/or pregnant and/or who are not the parent of young children are </a:t>
            </a:r>
            <a:r>
              <a:rPr lang="en-US" sz="2400" b="1" kern="100" dirty="0">
                <a:latin typeface="Calibri" panose="020F0502020204030204" pitchFamily="34" charset="0"/>
                <a:ea typeface="Calibri" panose="020F0502020204030204" pitchFamily="34" charset="0"/>
                <a:cs typeface="Times New Roman" panose="02020603050405020304" pitchFamily="18" charset="0"/>
              </a:rPr>
              <a:t>NOT qualified</a:t>
            </a:r>
            <a:r>
              <a:rPr lang="en-US" sz="2400" kern="1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5" name="Picture 4">
            <a:extLst>
              <a:ext uri="{FF2B5EF4-FFF2-40B4-BE49-F238E27FC236}">
                <a16:creationId xmlns:a16="http://schemas.microsoft.com/office/drawing/2014/main" id="{AFB7BA9C-0FF3-B167-8E68-53FBDF97B654}"/>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1302620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B993-18D2-94B3-A665-14B5F12D8A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79FA4-47FA-A113-1EFB-64C9F3A72597}"/>
              </a:ext>
            </a:extLst>
          </p:cNvPr>
          <p:cNvSpPr>
            <a:spLocks noGrp="1"/>
          </p:cNvSpPr>
          <p:nvPr>
            <p:ph type="title"/>
          </p:nvPr>
        </p:nvSpPr>
        <p:spPr/>
        <p:txBody>
          <a:bodyPr/>
          <a:lstStyle/>
          <a:p>
            <a:r>
              <a:rPr lang="en-US" b="1" dirty="0">
                <a:solidFill>
                  <a:srgbClr val="0070C0"/>
                </a:solidFill>
              </a:rPr>
              <a:t>Medicaid and Behavioral Health</a:t>
            </a:r>
          </a:p>
        </p:txBody>
      </p:sp>
      <p:sp>
        <p:nvSpPr>
          <p:cNvPr id="3" name="Content Placeholder 2">
            <a:extLst>
              <a:ext uri="{FF2B5EF4-FFF2-40B4-BE49-F238E27FC236}">
                <a16:creationId xmlns:a16="http://schemas.microsoft.com/office/drawing/2014/main" id="{17D59C45-2F5C-BED4-6C2A-6A3ABE4014D0}"/>
              </a:ext>
            </a:extLst>
          </p:cNvPr>
          <p:cNvSpPr>
            <a:spLocks noGrp="1"/>
          </p:cNvSpPr>
          <p:nvPr>
            <p:ph idx="1"/>
          </p:nvPr>
        </p:nvSpPr>
        <p:spPr>
          <a:xfrm>
            <a:off x="838200" y="2030017"/>
            <a:ext cx="8514347" cy="4351338"/>
          </a:xfrm>
        </p:spPr>
        <p:txBody>
          <a:bodyPr>
            <a:normAutofit/>
          </a:bodyPr>
          <a:lstStyle/>
          <a:p>
            <a:pPr marL="0" marR="0">
              <a:lnSpc>
                <a:spcPct val="107000"/>
              </a:lnSpc>
              <a:spcAft>
                <a:spcPts val="800"/>
              </a:spcAft>
              <a:buNone/>
            </a:pPr>
            <a:r>
              <a:rPr lang="en-US" sz="2400" b="1" kern="100" dirty="0">
                <a:latin typeface="Calibri" panose="020F0502020204030204" pitchFamily="34" charset="0"/>
                <a:ea typeface="Calibri" panose="020F0502020204030204" pitchFamily="34" charset="0"/>
                <a:cs typeface="Times New Roman" panose="02020603050405020304" pitchFamily="18" charset="0"/>
              </a:rPr>
              <a:t>How is disability defined by the state?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4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disability must prevent the individual from working and be expected to last at least 12 months or be expected to result in death. </a:t>
            </a:r>
          </a:p>
          <a:p>
            <a:pPr indent="-457200">
              <a:lnSpc>
                <a:spcPct val="107000"/>
              </a:lnSpc>
              <a:spcAft>
                <a:spcPts val="800"/>
              </a:spcAft>
            </a:pPr>
            <a:r>
              <a:rPr lang="en-US" sz="2400"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Children may be considered disabled if they have a medical condition which is considered a disabling condition for an adult.</a:t>
            </a:r>
          </a:p>
        </p:txBody>
      </p:sp>
      <p:pic>
        <p:nvPicPr>
          <p:cNvPr id="5" name="Picture 4">
            <a:extLst>
              <a:ext uri="{FF2B5EF4-FFF2-40B4-BE49-F238E27FC236}">
                <a16:creationId xmlns:a16="http://schemas.microsoft.com/office/drawing/2014/main" id="{3DC1D773-D521-81AE-DE06-F1FC584BB9C0}"/>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2442286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E3531-07F7-5FF5-6382-0B7B6EA212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27B6E-D4CA-EA37-73E2-DBA59ADF2BEB}"/>
              </a:ext>
            </a:extLst>
          </p:cNvPr>
          <p:cNvSpPr>
            <a:spLocks noGrp="1"/>
          </p:cNvSpPr>
          <p:nvPr>
            <p:ph type="title"/>
          </p:nvPr>
        </p:nvSpPr>
        <p:spPr/>
        <p:txBody>
          <a:bodyPr/>
          <a:lstStyle/>
          <a:p>
            <a:r>
              <a:rPr lang="en-US" b="1" dirty="0">
                <a:solidFill>
                  <a:srgbClr val="0070C0"/>
                </a:solidFill>
              </a:rPr>
              <a:t>Medicaid and Behavioral Health</a:t>
            </a:r>
          </a:p>
        </p:txBody>
      </p:sp>
      <p:sp>
        <p:nvSpPr>
          <p:cNvPr id="3" name="Content Placeholder 2">
            <a:extLst>
              <a:ext uri="{FF2B5EF4-FFF2-40B4-BE49-F238E27FC236}">
                <a16:creationId xmlns:a16="http://schemas.microsoft.com/office/drawing/2014/main" id="{A7882A5C-2027-3735-CD50-37344D0D6E76}"/>
              </a:ext>
            </a:extLst>
          </p:cNvPr>
          <p:cNvSpPr>
            <a:spLocks noGrp="1"/>
          </p:cNvSpPr>
          <p:nvPr>
            <p:ph idx="1"/>
          </p:nvPr>
        </p:nvSpPr>
        <p:spPr>
          <a:xfrm>
            <a:off x="838200" y="2030017"/>
            <a:ext cx="8514347" cy="4351338"/>
          </a:xfrm>
        </p:spPr>
        <p:txBody>
          <a:bodyPr>
            <a:normAutofit/>
          </a:bodyPr>
          <a:lstStyle/>
          <a:p>
            <a:pPr marL="0" marR="0">
              <a:lnSpc>
                <a:spcPct val="107000"/>
              </a:lnSpc>
              <a:spcAft>
                <a:spcPts val="800"/>
              </a:spcAft>
              <a:buNone/>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What is Medicaid Managed Care?</a:t>
            </a:r>
          </a:p>
          <a:p>
            <a:pPr indent="-457200">
              <a:lnSpc>
                <a:spcPct val="107000"/>
              </a:lnSpc>
              <a:spcAft>
                <a:spcPts val="800"/>
              </a:spcAft>
            </a:pPr>
            <a:r>
              <a:rPr lang="en-US" sz="2400" kern="100" dirty="0">
                <a:solidFill>
                  <a:srgbClr val="0070C0"/>
                </a:solidFill>
                <a:latin typeface="Calibri" panose="020F0502020204030204" pitchFamily="34" charset="0"/>
                <a:cs typeface="Times New Roman" panose="02020603050405020304" pitchFamily="18" charset="0"/>
              </a:rPr>
              <a:t>The Statewide Medicaid Managed Care (SMMC) program enrolls most Medicaid recipients into managed care plans for their healthcare services.</a:t>
            </a:r>
          </a:p>
          <a:p>
            <a:pPr indent="-457200">
              <a:lnSpc>
                <a:spcPct val="107000"/>
              </a:lnSpc>
              <a:spcAft>
                <a:spcPts val="800"/>
              </a:spcAft>
            </a:pPr>
            <a:r>
              <a:rPr lang="en-US" sz="2400" kern="100" dirty="0">
                <a:solidFill>
                  <a:srgbClr val="0070C0"/>
                </a:solidFill>
                <a:latin typeface="Calibri" panose="020F0502020204030204" pitchFamily="34" charset="0"/>
                <a:cs typeface="Times New Roman" panose="02020603050405020304" pitchFamily="18" charset="0"/>
              </a:rPr>
              <a:t>These plans are provided by private health care organizations, based on where you live.</a:t>
            </a:r>
          </a:p>
          <a:p>
            <a:pPr indent="-457200">
              <a:lnSpc>
                <a:spcPct val="107000"/>
              </a:lnSpc>
              <a:spcAft>
                <a:spcPts val="800"/>
              </a:spcAft>
            </a:pPr>
            <a:r>
              <a:rPr lang="en-US" sz="2400" kern="100" dirty="0">
                <a:solidFill>
                  <a:srgbClr val="0070C0"/>
                </a:solidFill>
                <a:latin typeface="Calibri" panose="020F0502020204030204" pitchFamily="34" charset="0"/>
                <a:cs typeface="Times New Roman" panose="02020603050405020304" pitchFamily="18" charset="0"/>
              </a:rPr>
              <a:t>Plans cover primary and behavioral health care, and some dental care.</a:t>
            </a:r>
          </a:p>
        </p:txBody>
      </p:sp>
      <p:pic>
        <p:nvPicPr>
          <p:cNvPr id="5" name="Picture 4">
            <a:extLst>
              <a:ext uri="{FF2B5EF4-FFF2-40B4-BE49-F238E27FC236}">
                <a16:creationId xmlns:a16="http://schemas.microsoft.com/office/drawing/2014/main" id="{68937A9F-EE01-ED6B-A4AA-41E1BC9D6CB0}"/>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2317080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1BC93-47FA-054B-8E45-F89ED7A4C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FB6EA-EC0A-E5DB-B87E-E846A7F0FB44}"/>
              </a:ext>
            </a:extLst>
          </p:cNvPr>
          <p:cNvSpPr>
            <a:spLocks noGrp="1"/>
          </p:cNvSpPr>
          <p:nvPr>
            <p:ph type="title"/>
          </p:nvPr>
        </p:nvSpPr>
        <p:spPr/>
        <p:txBody>
          <a:bodyPr/>
          <a:lstStyle/>
          <a:p>
            <a:r>
              <a:rPr lang="en-US" b="1" dirty="0">
                <a:solidFill>
                  <a:srgbClr val="0070C0"/>
                </a:solidFill>
              </a:rPr>
              <a:t>Medicaid and Behavioral Health</a:t>
            </a:r>
          </a:p>
        </p:txBody>
      </p:sp>
      <p:sp>
        <p:nvSpPr>
          <p:cNvPr id="3" name="Content Placeholder 2">
            <a:extLst>
              <a:ext uri="{FF2B5EF4-FFF2-40B4-BE49-F238E27FC236}">
                <a16:creationId xmlns:a16="http://schemas.microsoft.com/office/drawing/2014/main" id="{79D514AB-E0A6-882D-41FF-5410C976DF1E}"/>
              </a:ext>
            </a:extLst>
          </p:cNvPr>
          <p:cNvSpPr>
            <a:spLocks noGrp="1"/>
          </p:cNvSpPr>
          <p:nvPr>
            <p:ph idx="1"/>
          </p:nvPr>
        </p:nvSpPr>
        <p:spPr>
          <a:xfrm>
            <a:off x="838200" y="2030017"/>
            <a:ext cx="8514347" cy="4351338"/>
          </a:xfrm>
        </p:spPr>
        <p:txBody>
          <a:bodyPr>
            <a:normAutofit fontScale="92500" lnSpcReduction="10000"/>
          </a:bodyPr>
          <a:lstStyle/>
          <a:p>
            <a:pPr marL="0" marR="0">
              <a:lnSpc>
                <a:spcPct val="107000"/>
              </a:lnSpc>
              <a:spcAft>
                <a:spcPts val="800"/>
              </a:spcAft>
              <a:buNone/>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When to apply for SSI/SSDI benefits plus Medicaid and/or Medicare if you have a behavioral health condition that interferes with your ability to work or attend school?</a:t>
            </a:r>
          </a:p>
          <a:p>
            <a:pPr indent="-457200">
              <a:lnSpc>
                <a:spcPct val="107000"/>
              </a:lnSpc>
              <a:spcAft>
                <a:spcPts val="800"/>
              </a:spcAft>
            </a:pPr>
            <a:r>
              <a:rPr lang="en-US" sz="2400" kern="100" dirty="0">
                <a:solidFill>
                  <a:srgbClr val="0070C0"/>
                </a:solidFill>
                <a:latin typeface="Calibri" panose="020F0502020204030204" pitchFamily="34" charset="0"/>
                <a:cs typeface="Times New Roman" panose="02020603050405020304" pitchFamily="18" charset="0"/>
              </a:rPr>
              <a:t>Apply ASAP!</a:t>
            </a:r>
          </a:p>
          <a:p>
            <a:pPr indent="-457200">
              <a:lnSpc>
                <a:spcPct val="107000"/>
              </a:lnSpc>
              <a:spcAft>
                <a:spcPts val="800"/>
              </a:spcAft>
            </a:pPr>
            <a:r>
              <a:rPr lang="en-US" sz="2400" kern="100" dirty="0">
                <a:solidFill>
                  <a:srgbClr val="0070C0"/>
                </a:solidFill>
                <a:latin typeface="Calibri" panose="020F0502020204030204" pitchFamily="34" charset="0"/>
                <a:cs typeface="Times New Roman" panose="02020603050405020304" pitchFamily="18" charset="0"/>
              </a:rPr>
              <a:t>FREE application services for people with mental health conditions available through SOAR teams, available at your local community mental health agencies</a:t>
            </a:r>
          </a:p>
          <a:p>
            <a:pPr indent="-457200">
              <a:lnSpc>
                <a:spcPct val="107000"/>
              </a:lnSpc>
              <a:spcAft>
                <a:spcPts val="800"/>
              </a:spcAft>
            </a:pPr>
            <a:r>
              <a:rPr lang="en-US" sz="2400" kern="100" dirty="0">
                <a:solidFill>
                  <a:srgbClr val="0070C0"/>
                </a:solidFill>
                <a:latin typeface="Calibri" panose="020F0502020204030204" pitchFamily="34" charset="0"/>
                <a:cs typeface="Times New Roman" panose="02020603050405020304" pitchFamily="18" charset="0"/>
              </a:rPr>
              <a:t>SOAR accelerates the approval process, decreases denials</a:t>
            </a:r>
          </a:p>
          <a:p>
            <a:pPr marL="0" indent="0">
              <a:lnSpc>
                <a:spcPct val="107000"/>
              </a:lnSpc>
              <a:spcAft>
                <a:spcPts val="800"/>
              </a:spcAft>
              <a:buNone/>
            </a:pPr>
            <a:r>
              <a:rPr lang="en-US" sz="3600" kern="100" dirty="0">
                <a:solidFill>
                  <a:srgbClr val="0070C0"/>
                </a:solidFill>
                <a:latin typeface="Calibri" panose="020F0502020204030204" pitchFamily="34" charset="0"/>
                <a:cs typeface="Times New Roman" panose="02020603050405020304" pitchFamily="18" charset="0"/>
              </a:rPr>
              <a:t>S</a:t>
            </a:r>
            <a:r>
              <a:rPr lang="en-US" sz="2400" kern="100" dirty="0">
                <a:solidFill>
                  <a:srgbClr val="0070C0"/>
                </a:solidFill>
                <a:latin typeface="Calibri" panose="020F0502020204030204" pitchFamily="34" charset="0"/>
                <a:cs typeface="Times New Roman" panose="02020603050405020304" pitchFamily="18" charset="0"/>
              </a:rPr>
              <a:t>SI/SSDI </a:t>
            </a:r>
            <a:r>
              <a:rPr lang="en-US" sz="3200" kern="100" dirty="0">
                <a:solidFill>
                  <a:srgbClr val="0070C0"/>
                </a:solidFill>
                <a:latin typeface="Calibri" panose="020F0502020204030204" pitchFamily="34" charset="0"/>
                <a:cs typeface="Times New Roman" panose="02020603050405020304" pitchFamily="18" charset="0"/>
              </a:rPr>
              <a:t>O</a:t>
            </a:r>
            <a:r>
              <a:rPr lang="en-US" sz="2400" kern="100" dirty="0">
                <a:solidFill>
                  <a:srgbClr val="0070C0"/>
                </a:solidFill>
                <a:latin typeface="Calibri" panose="020F0502020204030204" pitchFamily="34" charset="0"/>
                <a:cs typeface="Times New Roman" panose="02020603050405020304" pitchFamily="18" charset="0"/>
              </a:rPr>
              <a:t>utreach, </a:t>
            </a:r>
            <a:r>
              <a:rPr lang="en-US" sz="3200" kern="100" dirty="0">
                <a:solidFill>
                  <a:srgbClr val="0070C0"/>
                </a:solidFill>
                <a:latin typeface="Calibri" panose="020F0502020204030204" pitchFamily="34" charset="0"/>
                <a:cs typeface="Times New Roman" panose="02020603050405020304" pitchFamily="18" charset="0"/>
              </a:rPr>
              <a:t>A</a:t>
            </a:r>
            <a:r>
              <a:rPr lang="en-US" sz="2400" kern="100" dirty="0">
                <a:solidFill>
                  <a:srgbClr val="0070C0"/>
                </a:solidFill>
                <a:latin typeface="Calibri" panose="020F0502020204030204" pitchFamily="34" charset="0"/>
                <a:cs typeface="Times New Roman" panose="02020603050405020304" pitchFamily="18" charset="0"/>
              </a:rPr>
              <a:t>ccess and </a:t>
            </a:r>
            <a:r>
              <a:rPr lang="en-US" sz="3200" kern="100" dirty="0">
                <a:solidFill>
                  <a:srgbClr val="0070C0"/>
                </a:solidFill>
                <a:latin typeface="Calibri" panose="020F0502020204030204" pitchFamily="34" charset="0"/>
                <a:cs typeface="Times New Roman" panose="02020603050405020304" pitchFamily="18" charset="0"/>
              </a:rPr>
              <a:t>R</a:t>
            </a:r>
            <a:r>
              <a:rPr lang="en-US" sz="2400" kern="100" dirty="0">
                <a:solidFill>
                  <a:srgbClr val="0070C0"/>
                </a:solidFill>
                <a:latin typeface="Calibri" panose="020F0502020204030204" pitchFamily="34" charset="0"/>
                <a:cs typeface="Times New Roman" panose="02020603050405020304" pitchFamily="18" charset="0"/>
              </a:rPr>
              <a:t>ecovery </a:t>
            </a:r>
          </a:p>
        </p:txBody>
      </p:sp>
      <p:pic>
        <p:nvPicPr>
          <p:cNvPr id="5" name="Picture 4">
            <a:extLst>
              <a:ext uri="{FF2B5EF4-FFF2-40B4-BE49-F238E27FC236}">
                <a16:creationId xmlns:a16="http://schemas.microsoft.com/office/drawing/2014/main" id="{D5D4B145-0854-73D7-8491-17969D779F20}"/>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923507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EEF0-6A46-5751-5A9C-33B69225A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269C5-F9D6-B110-3F60-7F6C3C2E0991}"/>
              </a:ext>
            </a:extLst>
          </p:cNvPr>
          <p:cNvSpPr>
            <a:spLocks noGrp="1"/>
          </p:cNvSpPr>
          <p:nvPr>
            <p:ph type="title"/>
          </p:nvPr>
        </p:nvSpPr>
        <p:spPr/>
        <p:txBody>
          <a:bodyPr/>
          <a:lstStyle/>
          <a:p>
            <a:r>
              <a:rPr lang="en-US" b="1" dirty="0">
                <a:solidFill>
                  <a:srgbClr val="0070C0"/>
                </a:solidFill>
              </a:rPr>
              <a:t>Medicaid and Behavioral Health</a:t>
            </a:r>
          </a:p>
        </p:txBody>
      </p:sp>
      <p:sp>
        <p:nvSpPr>
          <p:cNvPr id="3" name="Content Placeholder 2">
            <a:extLst>
              <a:ext uri="{FF2B5EF4-FFF2-40B4-BE49-F238E27FC236}">
                <a16:creationId xmlns:a16="http://schemas.microsoft.com/office/drawing/2014/main" id="{8EC498D8-8495-7135-61A9-1E2EEE57AA01}"/>
              </a:ext>
            </a:extLst>
          </p:cNvPr>
          <p:cNvSpPr>
            <a:spLocks noGrp="1"/>
          </p:cNvSpPr>
          <p:nvPr>
            <p:ph idx="1"/>
          </p:nvPr>
        </p:nvSpPr>
        <p:spPr>
          <a:xfrm>
            <a:off x="838200" y="2030017"/>
            <a:ext cx="10515600" cy="4351338"/>
          </a:xfrm>
        </p:spPr>
        <p:txBody>
          <a:bodyPr>
            <a:normAutofit/>
          </a:bodyPr>
          <a:lstStyle/>
          <a:p>
            <a:pPr marL="0" marR="0">
              <a:lnSpc>
                <a:spcPct val="107000"/>
              </a:lnSpc>
              <a:spcAft>
                <a:spcPts val="800"/>
              </a:spcAft>
              <a:buNone/>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How to apply through the Department of Children and Families</a:t>
            </a:r>
          </a:p>
          <a:p>
            <a:pPr marL="0" marR="537210" lvl="0" indent="0" fontAlgn="auto">
              <a:lnSpc>
                <a:spcPct val="117000"/>
              </a:lnSpc>
              <a:buClrTx/>
              <a:buSzTx/>
              <a:buNone/>
              <a:tabLst>
                <a:tab pos="469900" algn="l"/>
              </a:tabLst>
              <a:defRPr/>
            </a:pPr>
            <a:r>
              <a:rPr lang="en-US" sz="2600" b="1" kern="100" dirty="0">
                <a:solidFill>
                  <a:srgbClr val="0070C0"/>
                </a:solidFill>
                <a:latin typeface="Calibri" panose="020F0502020204030204" pitchFamily="34" charset="0"/>
                <a:cs typeface="Times New Roman" panose="02020603050405020304" pitchFamily="18" charset="0"/>
              </a:rPr>
              <a:t>DCF’s website: </a:t>
            </a:r>
          </a:p>
          <a:p>
            <a:pPr marL="698500" marR="537210" lvl="0" indent="-457200" defTabSz="914400" eaLnBrk="1" fontAlgn="auto" latinLnBrk="0" hangingPunct="1">
              <a:lnSpc>
                <a:spcPts val="3020"/>
              </a:lnSpc>
              <a:spcBef>
                <a:spcPts val="555"/>
              </a:spcBef>
              <a:spcAft>
                <a:spcPts val="0"/>
              </a:spcAft>
              <a:buClrTx/>
              <a:buSzTx/>
              <a:buFont typeface="Wingdings" panose="05000000000000000000" pitchFamily="2" charset="2"/>
              <a:buChar char="q"/>
              <a:tabLst>
                <a:tab pos="469900" algn="l"/>
              </a:tabLst>
              <a:defRPr/>
            </a:pPr>
            <a:r>
              <a:rPr kumimoji="0" lang="en-US" sz="2400" b="0" i="0" u="heavy" strike="noStrike" kern="0" cap="none" spc="-15" normalizeH="0" baseline="0" noProof="0" dirty="0">
                <a:ln>
                  <a:noFill/>
                </a:ln>
                <a:solidFill>
                  <a:srgbClr val="0462C1"/>
                </a:solidFill>
                <a:effectLst/>
                <a:uLnTx/>
                <a:uFillTx/>
                <a:latin typeface="Calibri"/>
                <a:ea typeface="+mn-ea"/>
                <a:cs typeface="Calibri"/>
                <a:hlinkClick r:id="rId2"/>
              </a:rPr>
              <a:t>www.myflorida.com/accessflorida</a:t>
            </a:r>
          </a:p>
          <a:p>
            <a:pPr marL="698500" marR="537210" lvl="0" indent="-457200" defTabSz="914400" eaLnBrk="1" fontAlgn="auto" latinLnBrk="0" hangingPunct="1">
              <a:lnSpc>
                <a:spcPts val="3020"/>
              </a:lnSpc>
              <a:spcBef>
                <a:spcPts val="555"/>
              </a:spcBef>
              <a:spcAft>
                <a:spcPts val="0"/>
              </a:spcAft>
              <a:buClrTx/>
              <a:buSzTx/>
              <a:buFont typeface="Wingdings" panose="05000000000000000000" pitchFamily="2" charset="2"/>
              <a:buChar char="q"/>
              <a:tabLst>
                <a:tab pos="469900" algn="l"/>
              </a:tabLst>
              <a:defRPr/>
            </a:pPr>
            <a:r>
              <a:rPr kumimoji="0" lang="en-US" sz="2400" b="0" i="0" u="heavy" strike="noStrike" kern="0" cap="none" spc="-15" normalizeH="0" baseline="0" noProof="0" dirty="0">
                <a:ln>
                  <a:noFill/>
                </a:ln>
                <a:solidFill>
                  <a:srgbClr val="0462C1"/>
                </a:solidFill>
                <a:effectLst/>
                <a:uLnTx/>
                <a:uFillTx/>
                <a:latin typeface="Calibri"/>
                <a:ea typeface="+mn-ea"/>
                <a:cs typeface="Calibri"/>
                <a:hlinkClick r:id="rId2"/>
              </a:rPr>
              <a:t>www.myflfamilies.com/services/public-assistance</a:t>
            </a:r>
          </a:p>
          <a:p>
            <a:pPr marL="0" marR="537210" indent="0">
              <a:lnSpc>
                <a:spcPct val="117000"/>
              </a:lnSpc>
              <a:spcAft>
                <a:spcPts val="800"/>
              </a:spcAft>
              <a:buNone/>
              <a:tabLst>
                <a:tab pos="469900" algn="l"/>
              </a:tabLst>
              <a:defRPr/>
            </a:pPr>
            <a:r>
              <a:rPr lang="en-US" sz="2600" b="1" kern="100" dirty="0">
                <a:solidFill>
                  <a:srgbClr val="0070C0"/>
                </a:solidFill>
                <a:latin typeface="Calibri" panose="020F0502020204030204" pitchFamily="34" charset="0"/>
                <a:cs typeface="Times New Roman" panose="02020603050405020304" pitchFamily="18" charset="0"/>
              </a:rPr>
              <a:t>Family resource Center (DCF site).  Search by zip code, county, city.</a:t>
            </a:r>
          </a:p>
          <a:p>
            <a:pPr marL="584200" marR="5080" lvl="0" indent="-342900" defTabSz="914400" eaLnBrk="1" fontAlgn="auto" latinLnBrk="0" hangingPunct="1">
              <a:lnSpc>
                <a:spcPct val="90000"/>
              </a:lnSpc>
              <a:spcBef>
                <a:spcPts val="459"/>
              </a:spcBef>
              <a:spcAft>
                <a:spcPts val="0"/>
              </a:spcAft>
              <a:buClrTx/>
              <a:buSzTx/>
              <a:buFont typeface="Wingdings" panose="05000000000000000000" pitchFamily="2" charset="2"/>
              <a:buChar char="q"/>
              <a:tabLst>
                <a:tab pos="469900" algn="l"/>
              </a:tabLst>
              <a:defRPr/>
            </a:pPr>
            <a:r>
              <a:rPr kumimoji="0" lang="en-US" sz="2400" b="0" i="0" u="none" strike="noStrike" kern="0" cap="none" spc="0" normalizeH="0" baseline="0" noProof="0" dirty="0">
                <a:ln>
                  <a:noFill/>
                </a:ln>
                <a:solidFill>
                  <a:prstClr val="black"/>
                </a:solidFill>
                <a:effectLst/>
                <a:uLnTx/>
                <a:uFillTx/>
                <a:latin typeface="Calibri"/>
                <a:ea typeface="+mn-ea"/>
                <a:cs typeface="Calibri"/>
                <a:hlinkClick r:id="rId3"/>
              </a:rPr>
              <a:t>Family Resource Centers | Florida DCF</a:t>
            </a:r>
            <a:endParaRPr kumimoji="0" lang="en-US" sz="2400" b="0" i="0" u="none" strike="noStrike" kern="0" cap="none" spc="0" normalizeH="0" baseline="0" noProof="0" dirty="0">
              <a:ln>
                <a:noFill/>
              </a:ln>
              <a:solidFill>
                <a:prstClr val="black"/>
              </a:solidFill>
              <a:effectLst/>
              <a:uLnTx/>
              <a:uFillTx/>
              <a:latin typeface="Calibri"/>
              <a:ea typeface="+mn-ea"/>
              <a:cs typeface="Calibri"/>
            </a:endParaRPr>
          </a:p>
          <a:p>
            <a:pPr marL="0" marR="537210" lvl="0" indent="0" fontAlgn="auto">
              <a:lnSpc>
                <a:spcPct val="117000"/>
              </a:lnSpc>
              <a:spcAft>
                <a:spcPts val="800"/>
              </a:spcAft>
              <a:buClrTx/>
              <a:buSzTx/>
              <a:buNone/>
              <a:tabLst>
                <a:tab pos="469900" algn="l"/>
              </a:tabLst>
              <a:defRPr/>
            </a:pPr>
            <a:r>
              <a:rPr lang="en-US" sz="2600" b="1" kern="100" dirty="0">
                <a:solidFill>
                  <a:srgbClr val="0070C0"/>
                </a:solidFill>
                <a:latin typeface="Calibri" panose="020F0502020204030204" pitchFamily="34" charset="0"/>
                <a:cs typeface="Times New Roman" panose="02020603050405020304" pitchFamily="18" charset="0"/>
              </a:rPr>
              <a:t>At an ACCESS Community Partner Site. Search by zip code, county, city. </a:t>
            </a:r>
          </a:p>
          <a:p>
            <a:pPr marL="698500" marR="5080" lvl="0" indent="-457200" defTabSz="914400" eaLnBrk="1" fontAlgn="auto" latinLnBrk="0" hangingPunct="1">
              <a:lnSpc>
                <a:spcPct val="90000"/>
              </a:lnSpc>
              <a:spcBef>
                <a:spcPts val="459"/>
              </a:spcBef>
              <a:spcAft>
                <a:spcPts val="0"/>
              </a:spcAft>
              <a:buClrTx/>
              <a:buSzTx/>
              <a:buFont typeface="Wingdings" panose="05000000000000000000" pitchFamily="2" charset="2"/>
              <a:buChar char="q"/>
              <a:tabLst>
                <a:tab pos="469900" algn="l"/>
              </a:tabLst>
              <a:defRPr/>
            </a:pPr>
            <a:r>
              <a:rPr kumimoji="0" lang="en-US" sz="2400" b="0" i="0" u="none" strike="noStrike" kern="0" cap="none" spc="-10" normalizeH="0" baseline="0" noProof="0" dirty="0">
                <a:ln>
                  <a:noFill/>
                </a:ln>
                <a:solidFill>
                  <a:prstClr val="black"/>
                </a:solidFill>
                <a:effectLst/>
                <a:uLnTx/>
                <a:uFillTx/>
                <a:latin typeface="Calibri"/>
                <a:ea typeface="+mn-ea"/>
                <a:cs typeface="Calibri"/>
                <a:hlinkClick r:id="rId4"/>
              </a:rPr>
              <a:t>https://myaccess.myflfamilies.com/Public/CPCS</a:t>
            </a:r>
            <a:endParaRPr kumimoji="0" lang="en-US" sz="2400" b="0" i="0" u="none" strike="noStrike" kern="0" cap="none" spc="-10" normalizeH="0" baseline="0" noProof="0" dirty="0">
              <a:ln>
                <a:noFill/>
              </a:ln>
              <a:solidFill>
                <a:prstClr val="black"/>
              </a:solidFill>
              <a:effectLst/>
              <a:uLnTx/>
              <a:uFillTx/>
              <a:latin typeface="Calibri"/>
              <a:ea typeface="+mn-ea"/>
              <a:cs typeface="Calibri"/>
            </a:endParaRPr>
          </a:p>
          <a:p>
            <a:pPr indent="-457200">
              <a:lnSpc>
                <a:spcPct val="107000"/>
              </a:lnSpc>
              <a:spcAft>
                <a:spcPts val="800"/>
              </a:spcAft>
            </a:pPr>
            <a:endParaRPr lang="en-US" sz="2400" kern="100" dirty="0">
              <a:solidFill>
                <a:srgbClr val="0070C0"/>
              </a:solidFill>
              <a:latin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7ACE6ED-D39D-320E-FF37-C9BAC4B26D0D}"/>
              </a:ext>
            </a:extLst>
          </p:cNvPr>
          <p:cNvPicPr>
            <a:picLocks noChangeAspect="1"/>
          </p:cNvPicPr>
          <p:nvPr/>
        </p:nvPicPr>
        <p:blipFill>
          <a:blip r:embed="rId5">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480375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E663C-C985-090C-2450-969CBA102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C721D-1E07-3A24-1BAD-5992876D679A}"/>
              </a:ext>
            </a:extLst>
          </p:cNvPr>
          <p:cNvSpPr>
            <a:spLocks noGrp="1"/>
          </p:cNvSpPr>
          <p:nvPr>
            <p:ph type="ctrTitle"/>
          </p:nvPr>
        </p:nvSpPr>
        <p:spPr>
          <a:xfrm>
            <a:off x="1524000" y="905289"/>
            <a:ext cx="9144000" cy="5505450"/>
          </a:xfrm>
        </p:spPr>
        <p:txBody>
          <a:bodyPr>
            <a:normAutofit/>
          </a:bodyPr>
          <a:lstStyle/>
          <a:p>
            <a:r>
              <a:rPr lang="en-US" sz="2000" kern="100" dirty="0">
                <a:solidFill>
                  <a:srgbClr val="FF9933"/>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b="1" dirty="0"/>
          </a:p>
        </p:txBody>
      </p:sp>
      <p:sp>
        <p:nvSpPr>
          <p:cNvPr id="12" name="TextBox 11">
            <a:extLst>
              <a:ext uri="{FF2B5EF4-FFF2-40B4-BE49-F238E27FC236}">
                <a16:creationId xmlns:a16="http://schemas.microsoft.com/office/drawing/2014/main" id="{A075B8AE-048F-6608-D6E2-C183AD802B9A}"/>
              </a:ext>
            </a:extLst>
          </p:cNvPr>
          <p:cNvSpPr txBox="1"/>
          <p:nvPr/>
        </p:nvSpPr>
        <p:spPr>
          <a:xfrm>
            <a:off x="1785937" y="4435056"/>
            <a:ext cx="8620125" cy="2164375"/>
          </a:xfrm>
          <a:prstGeom prst="rect">
            <a:avLst/>
          </a:prstGeom>
          <a:noFill/>
        </p:spPr>
        <p:txBody>
          <a:bodyPr wrap="square">
            <a:spAutoFit/>
          </a:bodyPr>
          <a:lstStyle/>
          <a:p>
            <a:pPr algn="ctr" fontAlgn="base">
              <a:spcAft>
                <a:spcPts val="1200"/>
              </a:spcAft>
              <a:buNone/>
            </a:pPr>
            <a:endParaRPr lang="en-US" sz="2800" b="1" dirty="0">
              <a:solidFill>
                <a:srgbClr val="FF9933"/>
              </a:solidFill>
            </a:endParaRPr>
          </a:p>
          <a:p>
            <a:pPr algn="ctr" fontAlgn="base">
              <a:spcAft>
                <a:spcPts val="1200"/>
              </a:spcAft>
              <a:buNone/>
            </a:pPr>
            <a:r>
              <a:rPr lang="en-US" sz="2800" b="1" dirty="0">
                <a:solidFill>
                  <a:srgbClr val="FF9933"/>
                </a:solidFill>
              </a:rPr>
              <a:t>floridaadvocates.org</a:t>
            </a:r>
          </a:p>
          <a:p>
            <a:pPr algn="ctr" fontAlgn="base">
              <a:lnSpc>
                <a:spcPts val="1800"/>
              </a:lnSpc>
              <a:buNone/>
            </a:pPr>
            <a:endParaRPr lang="en-US" sz="2400" b="1" i="1" dirty="0">
              <a:solidFill>
                <a:srgbClr val="3399FF"/>
              </a:solidFill>
            </a:endParaRPr>
          </a:p>
          <a:p>
            <a:pPr fontAlgn="base">
              <a:lnSpc>
                <a:spcPts val="1800"/>
              </a:lnSpc>
            </a:pPr>
            <a:r>
              <a:rPr lang="en-US" sz="1400" b="0" dirty="0">
                <a:solidFill>
                  <a:srgbClr val="000000"/>
                </a:solidFill>
                <a:effectLst/>
                <a:latin typeface="tahoma" panose="020B0604030504040204" pitchFamily="34" charset="0"/>
              </a:rPr>
              <a:t>Florida Advocates for Behavioral Health is a tax-exempt organization under the Internal Revenue Code Section 501(c)3. Contributions to Florida Advocates for Behavioral Health are deductible as qualified charitable contributions.</a:t>
            </a:r>
          </a:p>
        </p:txBody>
      </p:sp>
      <p:sp>
        <p:nvSpPr>
          <p:cNvPr id="3" name="TextBox 2">
            <a:extLst>
              <a:ext uri="{FF2B5EF4-FFF2-40B4-BE49-F238E27FC236}">
                <a16:creationId xmlns:a16="http://schemas.microsoft.com/office/drawing/2014/main" id="{E6D8A2D7-23B6-D65B-4DFC-4B4CFE0FF817}"/>
              </a:ext>
            </a:extLst>
          </p:cNvPr>
          <p:cNvSpPr txBox="1"/>
          <p:nvPr/>
        </p:nvSpPr>
        <p:spPr>
          <a:xfrm>
            <a:off x="1785937" y="2375364"/>
            <a:ext cx="8620125" cy="2246769"/>
          </a:xfrm>
          <a:prstGeom prst="rect">
            <a:avLst/>
          </a:prstGeom>
          <a:noFill/>
        </p:spPr>
        <p:txBody>
          <a:bodyPr wrap="square" rtlCol="0">
            <a:spAutoFit/>
          </a:bodyPr>
          <a:lstStyle/>
          <a:p>
            <a:r>
              <a:rPr lang="en-US" sz="2000" kern="100" dirty="0">
                <a:solidFill>
                  <a:srgbClr val="0070C0"/>
                </a:solidFill>
                <a:latin typeface="Arial" panose="020B0604020202020204" pitchFamily="34" charset="0"/>
                <a:ea typeface="Calibri" panose="020F0502020204030204" pitchFamily="34" charset="0"/>
                <a:cs typeface="Times New Roman" panose="02020603050405020304" pitchFamily="18" charset="0"/>
              </a:rPr>
              <a:t>A </a:t>
            </a:r>
            <a:r>
              <a:rPr lang="en-US" sz="2000"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new nonprofit dedicated to helping Floridians understand how Florida’s behavioral health system works and how to advocate to make it better.</a:t>
            </a:r>
          </a:p>
          <a:p>
            <a:endParaRPr lang="en-US" sz="2000" kern="100"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r>
              <a:rPr lang="en-US" sz="2000"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 learning community with the mission to educate citizens on behavioral health issues and policies to improve the lives of individuals and families living with behavioral health conditions while decreasing stigma through increased understanding.</a:t>
            </a:r>
            <a:r>
              <a:rPr lang="en-US" sz="2000" kern="100" dirty="0">
                <a:solidFill>
                  <a:srgbClr val="3399FF"/>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solidFill>
                <a:srgbClr val="3399FF"/>
              </a:solidFill>
            </a:endParaRPr>
          </a:p>
        </p:txBody>
      </p:sp>
      <p:pic>
        <p:nvPicPr>
          <p:cNvPr id="5" name="Picture 4">
            <a:extLst>
              <a:ext uri="{FF2B5EF4-FFF2-40B4-BE49-F238E27FC236}">
                <a16:creationId xmlns:a16="http://schemas.microsoft.com/office/drawing/2014/main" id="{192F3CB7-0062-9890-7688-68C1D67A3564}"/>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4255293" y="236340"/>
            <a:ext cx="3681413" cy="2102068"/>
          </a:xfrm>
          <a:prstGeom prst="rect">
            <a:avLst/>
          </a:prstGeom>
        </p:spPr>
      </p:pic>
    </p:spTree>
    <p:extLst>
      <p:ext uri="{BB962C8B-B14F-4D97-AF65-F5344CB8AC3E}">
        <p14:creationId xmlns:p14="http://schemas.microsoft.com/office/powerpoint/2010/main" val="2320478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B90565-B03D-162F-1CCF-FB7DD346E2E2}"/>
              </a:ext>
            </a:extLst>
          </p:cNvPr>
          <p:cNvPicPr>
            <a:picLocks noChangeAspect="1"/>
          </p:cNvPicPr>
          <p:nvPr/>
        </p:nvPicPr>
        <p:blipFill>
          <a:blip r:embed="rId2"/>
          <a:stretch>
            <a:fillRect/>
          </a:stretch>
        </p:blipFill>
        <p:spPr>
          <a:xfrm>
            <a:off x="0" y="138471"/>
            <a:ext cx="12192000" cy="6581058"/>
          </a:xfrm>
          <a:prstGeom prst="rect">
            <a:avLst/>
          </a:prstGeom>
        </p:spPr>
      </p:pic>
    </p:spTree>
    <p:extLst>
      <p:ext uri="{BB962C8B-B14F-4D97-AF65-F5344CB8AC3E}">
        <p14:creationId xmlns:p14="http://schemas.microsoft.com/office/powerpoint/2010/main" val="89867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34BF5A-037B-259E-A843-4477B8D9C978}"/>
              </a:ext>
            </a:extLst>
          </p:cNvPr>
          <p:cNvPicPr>
            <a:picLocks noChangeAspect="1"/>
          </p:cNvPicPr>
          <p:nvPr/>
        </p:nvPicPr>
        <p:blipFill>
          <a:blip r:embed="rId2"/>
          <a:stretch>
            <a:fillRect/>
          </a:stretch>
        </p:blipFill>
        <p:spPr>
          <a:xfrm>
            <a:off x="0" y="37935"/>
            <a:ext cx="12192000" cy="6782130"/>
          </a:xfrm>
          <a:prstGeom prst="rect">
            <a:avLst/>
          </a:prstGeom>
        </p:spPr>
      </p:pic>
    </p:spTree>
    <p:extLst>
      <p:ext uri="{BB962C8B-B14F-4D97-AF65-F5344CB8AC3E}">
        <p14:creationId xmlns:p14="http://schemas.microsoft.com/office/powerpoint/2010/main" val="2693588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8C6046-82F4-D01A-DC09-3F28966FB441}"/>
              </a:ext>
            </a:extLst>
          </p:cNvPr>
          <p:cNvPicPr>
            <a:picLocks noChangeAspect="1"/>
          </p:cNvPicPr>
          <p:nvPr/>
        </p:nvPicPr>
        <p:blipFill>
          <a:blip r:embed="rId2"/>
          <a:srcRect b="2455"/>
          <a:stretch>
            <a:fillRect/>
          </a:stretch>
        </p:blipFill>
        <p:spPr>
          <a:xfrm>
            <a:off x="0" y="377715"/>
            <a:ext cx="12192000" cy="5952747"/>
          </a:xfrm>
          <a:prstGeom prst="rect">
            <a:avLst/>
          </a:prstGeom>
        </p:spPr>
      </p:pic>
    </p:spTree>
    <p:extLst>
      <p:ext uri="{BB962C8B-B14F-4D97-AF65-F5344CB8AC3E}">
        <p14:creationId xmlns:p14="http://schemas.microsoft.com/office/powerpoint/2010/main" val="308301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A99950-352D-89EA-370F-4F4DEC6FA982}"/>
              </a:ext>
            </a:extLst>
          </p:cNvPr>
          <p:cNvPicPr>
            <a:picLocks noChangeAspect="1"/>
          </p:cNvPicPr>
          <p:nvPr/>
        </p:nvPicPr>
        <p:blipFill>
          <a:blip r:embed="rId2"/>
          <a:stretch>
            <a:fillRect/>
          </a:stretch>
        </p:blipFill>
        <p:spPr>
          <a:xfrm>
            <a:off x="0" y="513810"/>
            <a:ext cx="12192000" cy="5830379"/>
          </a:xfrm>
          <a:prstGeom prst="rect">
            <a:avLst/>
          </a:prstGeom>
        </p:spPr>
      </p:pic>
    </p:spTree>
    <p:extLst>
      <p:ext uri="{BB962C8B-B14F-4D97-AF65-F5344CB8AC3E}">
        <p14:creationId xmlns:p14="http://schemas.microsoft.com/office/powerpoint/2010/main" val="1406017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BA0B4-DC16-6394-6207-68933D8C94B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54A7CEA-C0A7-841A-53F2-2AB74E35D9F5}"/>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4255293" y="236340"/>
            <a:ext cx="3681413" cy="2102068"/>
          </a:xfrm>
          <a:prstGeom prst="rect">
            <a:avLst/>
          </a:prstGeom>
        </p:spPr>
      </p:pic>
      <p:sp>
        <p:nvSpPr>
          <p:cNvPr id="11" name="TextBox 10">
            <a:extLst>
              <a:ext uri="{FF2B5EF4-FFF2-40B4-BE49-F238E27FC236}">
                <a16:creationId xmlns:a16="http://schemas.microsoft.com/office/drawing/2014/main" id="{BE3896F6-E982-505D-1055-ECC5C90542E0}"/>
              </a:ext>
            </a:extLst>
          </p:cNvPr>
          <p:cNvSpPr txBox="1"/>
          <p:nvPr/>
        </p:nvSpPr>
        <p:spPr>
          <a:xfrm>
            <a:off x="695569" y="2883877"/>
            <a:ext cx="6541477" cy="1723549"/>
          </a:xfrm>
          <a:prstGeom prst="rect">
            <a:avLst/>
          </a:prstGeom>
          <a:noFill/>
        </p:spPr>
        <p:txBody>
          <a:bodyPr wrap="square" rtlCol="0">
            <a:spAutoFit/>
          </a:bodyPr>
          <a:lstStyle/>
          <a:p>
            <a:pPr algn="ctr">
              <a:spcAft>
                <a:spcPts val="1200"/>
              </a:spcAft>
            </a:pPr>
            <a:r>
              <a:rPr lang="en-US" sz="3200" dirty="0"/>
              <a:t>Scan the QR Code to download the </a:t>
            </a:r>
          </a:p>
          <a:p>
            <a:pPr algn="ctr">
              <a:spcAft>
                <a:spcPts val="1200"/>
              </a:spcAft>
            </a:pPr>
            <a:r>
              <a:rPr lang="en-US" sz="3200" b="1" dirty="0">
                <a:solidFill>
                  <a:srgbClr val="3399FF"/>
                </a:solidFill>
              </a:rPr>
              <a:t>QUICK GUIDE TO BEHAVIORAL HEALTH RESOURCES</a:t>
            </a:r>
          </a:p>
        </p:txBody>
      </p:sp>
      <p:pic>
        <p:nvPicPr>
          <p:cNvPr id="3" name="Picture 2">
            <a:extLst>
              <a:ext uri="{FF2B5EF4-FFF2-40B4-BE49-F238E27FC236}">
                <a16:creationId xmlns:a16="http://schemas.microsoft.com/office/drawing/2014/main" id="{9B805B19-2C6E-59D3-9C73-CFEC79D5753A}"/>
              </a:ext>
            </a:extLst>
          </p:cNvPr>
          <p:cNvPicPr>
            <a:picLocks noChangeAspect="1"/>
          </p:cNvPicPr>
          <p:nvPr/>
        </p:nvPicPr>
        <p:blipFill>
          <a:blip r:embed="rId3">
            <a:extLst>
              <a:ext uri="{28A0092B-C50C-407E-A947-70E740481C1C}">
                <a14:useLocalDpi xmlns:a14="http://schemas.microsoft.com/office/drawing/2010/main" val="0"/>
              </a:ext>
            </a:extLst>
          </a:blip>
          <a:srcRect l="7964" t="3447" r="8446" b="41309"/>
          <a:stretch>
            <a:fillRect/>
          </a:stretch>
        </p:blipFill>
        <p:spPr>
          <a:xfrm>
            <a:off x="7673156" y="2642247"/>
            <a:ext cx="3369982" cy="3147652"/>
          </a:xfrm>
          <a:prstGeom prst="rect">
            <a:avLst/>
          </a:prstGeom>
        </p:spPr>
      </p:pic>
    </p:spTree>
    <p:extLst>
      <p:ext uri="{BB962C8B-B14F-4D97-AF65-F5344CB8AC3E}">
        <p14:creationId xmlns:p14="http://schemas.microsoft.com/office/powerpoint/2010/main" val="3660944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B744-A533-4F07-6FAE-59C0D44EEED1}"/>
              </a:ext>
            </a:extLst>
          </p:cNvPr>
          <p:cNvSpPr>
            <a:spLocks noGrp="1"/>
          </p:cNvSpPr>
          <p:nvPr>
            <p:ph type="title"/>
          </p:nvPr>
        </p:nvSpPr>
        <p:spPr>
          <a:xfrm>
            <a:off x="838200" y="500062"/>
            <a:ext cx="10515600" cy="1325563"/>
          </a:xfrm>
        </p:spPr>
        <p:txBody>
          <a:bodyPr>
            <a:normAutofit/>
          </a:bodyPr>
          <a:lstStyle/>
          <a:p>
            <a:pPr algn="ctr"/>
            <a:r>
              <a:rPr lang="en-US" b="1" dirty="0">
                <a:solidFill>
                  <a:srgbClr val="0070C0"/>
                </a:solidFill>
              </a:rPr>
              <a:t>Q &amp; A</a:t>
            </a:r>
          </a:p>
        </p:txBody>
      </p:sp>
      <p:sp>
        <p:nvSpPr>
          <p:cNvPr id="3" name="Content Placeholder 2">
            <a:extLst>
              <a:ext uri="{FF2B5EF4-FFF2-40B4-BE49-F238E27FC236}">
                <a16:creationId xmlns:a16="http://schemas.microsoft.com/office/drawing/2014/main" id="{C13C182A-C723-0E8E-6B45-620D3D958772}"/>
              </a:ext>
            </a:extLst>
          </p:cNvPr>
          <p:cNvSpPr>
            <a:spLocks noGrp="1"/>
          </p:cNvSpPr>
          <p:nvPr>
            <p:ph idx="1"/>
          </p:nvPr>
        </p:nvSpPr>
        <p:spPr/>
        <p:txBody>
          <a:bodyPr>
            <a:noAutofit/>
          </a:bodyPr>
          <a:lstStyle/>
          <a:p>
            <a:pPr marL="0" indent="0">
              <a:buNone/>
            </a:pPr>
            <a:r>
              <a:rPr lang="en-US" sz="3200" dirty="0"/>
              <a:t>Please put your questions in the Q&amp;A box at the bottom of your Zoom screen. </a:t>
            </a:r>
          </a:p>
          <a:p>
            <a:pPr marL="0" indent="0">
              <a:buNone/>
            </a:pPr>
            <a:endParaRPr lang="en-US" sz="4000" dirty="0">
              <a:solidFill>
                <a:srgbClr val="3399FF"/>
              </a:solidFill>
            </a:endParaRPr>
          </a:p>
          <a:p>
            <a:pPr marL="0" indent="0">
              <a:buNone/>
            </a:pPr>
            <a:r>
              <a:rPr lang="en-US" sz="4000" dirty="0">
                <a:solidFill>
                  <a:srgbClr val="3399FF"/>
                </a:solidFill>
              </a:rPr>
              <a:t>??????????????????????</a:t>
            </a:r>
            <a:r>
              <a:rPr lang="en-US" sz="4000" dirty="0">
                <a:solidFill>
                  <a:srgbClr val="FF9933"/>
                </a:solidFill>
              </a:rPr>
              <a:t>?????????????????????</a:t>
            </a:r>
            <a:r>
              <a:rPr lang="en-US" sz="4000" dirty="0"/>
              <a:t>??????????????????????????????</a:t>
            </a:r>
            <a:r>
              <a:rPr lang="en-US" sz="4000" dirty="0">
                <a:solidFill>
                  <a:srgbClr val="33CCCC"/>
                </a:solidFill>
              </a:rPr>
              <a:t>?????????????</a:t>
            </a:r>
            <a:endParaRPr lang="en-US" sz="4000" dirty="0">
              <a:solidFill>
                <a:srgbClr val="FF9933"/>
              </a:solidFill>
            </a:endParaRPr>
          </a:p>
        </p:txBody>
      </p:sp>
      <p:pic>
        <p:nvPicPr>
          <p:cNvPr id="5" name="Picture 4">
            <a:extLst>
              <a:ext uri="{FF2B5EF4-FFF2-40B4-BE49-F238E27FC236}">
                <a16:creationId xmlns:a16="http://schemas.microsoft.com/office/drawing/2014/main" id="{4008FE01-2562-2D1D-5C8E-82C311EEA4C0}"/>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1063436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2C6A3-DDBF-DA77-3F2D-9E3EF25BD3E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7A01E4-34C0-897E-B82C-F89B8ABD54B9}"/>
              </a:ext>
            </a:extLst>
          </p:cNvPr>
          <p:cNvSpPr txBox="1"/>
          <p:nvPr/>
        </p:nvSpPr>
        <p:spPr>
          <a:xfrm>
            <a:off x="1390649" y="2949933"/>
            <a:ext cx="9410700" cy="1569660"/>
          </a:xfrm>
          <a:prstGeom prst="rect">
            <a:avLst/>
          </a:prstGeom>
          <a:noFill/>
        </p:spPr>
        <p:txBody>
          <a:bodyPr wrap="square" rtlCol="0">
            <a:spAutoFit/>
          </a:bodyPr>
          <a:lstStyle/>
          <a:p>
            <a:pPr marL="0" indent="0">
              <a:buNone/>
            </a:pPr>
            <a:r>
              <a:rPr lang="en-US" sz="3200" dirty="0"/>
              <a:t>Be sure to complete the survey following the webinar  to tell us how we did and to suggest future topics that you want to learn about! </a:t>
            </a:r>
          </a:p>
        </p:txBody>
      </p:sp>
      <p:pic>
        <p:nvPicPr>
          <p:cNvPr id="2" name="Picture 1">
            <a:extLst>
              <a:ext uri="{FF2B5EF4-FFF2-40B4-BE49-F238E27FC236}">
                <a16:creationId xmlns:a16="http://schemas.microsoft.com/office/drawing/2014/main" id="{F4F6CAFD-265B-0051-EA0F-A093B7F38B24}"/>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4255293" y="236340"/>
            <a:ext cx="3681413" cy="2102068"/>
          </a:xfrm>
          <a:prstGeom prst="rect">
            <a:avLst/>
          </a:prstGeom>
        </p:spPr>
      </p:pic>
    </p:spTree>
    <p:extLst>
      <p:ext uri="{BB962C8B-B14F-4D97-AF65-F5344CB8AC3E}">
        <p14:creationId xmlns:p14="http://schemas.microsoft.com/office/powerpoint/2010/main" val="1589514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28358-7BB4-2352-270F-E4EFB60BB35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A33DD6D-DC74-9869-0202-AF10E8ECDA90}"/>
              </a:ext>
            </a:extLst>
          </p:cNvPr>
          <p:cNvSpPr>
            <a:spLocks noGrp="1"/>
          </p:cNvSpPr>
          <p:nvPr>
            <p:ph type="subTitle" idx="1"/>
          </p:nvPr>
        </p:nvSpPr>
        <p:spPr>
          <a:xfrm>
            <a:off x="676167" y="4909648"/>
            <a:ext cx="3068685" cy="412103"/>
          </a:xfrm>
        </p:spPr>
        <p:txBody>
          <a:bodyPr>
            <a:noAutofit/>
          </a:bodyPr>
          <a:lstStyle/>
          <a:p>
            <a:r>
              <a:rPr lang="en-US" sz="2300" i="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www.csteam360.com</a:t>
            </a:r>
            <a:r>
              <a:rPr lang="en-US" sz="2300" i="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i="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pPr algn="l"/>
            <a:r>
              <a:rPr lang="en-US" sz="2000" i="1" kern="1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5" name="Picture 4">
            <a:extLst>
              <a:ext uri="{FF2B5EF4-FFF2-40B4-BE49-F238E27FC236}">
                <a16:creationId xmlns:a16="http://schemas.microsoft.com/office/drawing/2014/main" id="{A388ACD9-E094-0AE4-F7A2-9826B56B86EB}"/>
              </a:ext>
            </a:extLst>
          </p:cNvPr>
          <p:cNvPicPr>
            <a:picLocks noChangeAspect="1"/>
          </p:cNvPicPr>
          <p:nvPr/>
        </p:nvPicPr>
        <p:blipFill>
          <a:blip r:embed="rId3">
            <a:extLst>
              <a:ext uri="{28A0092B-C50C-407E-A947-70E740481C1C}">
                <a14:useLocalDpi xmlns:a14="http://schemas.microsoft.com/office/drawing/2010/main" val="0"/>
              </a:ext>
            </a:extLst>
          </a:blip>
          <a:srcRect l="10341" t="26317" r="9982" b="28188"/>
          <a:stretch/>
        </p:blipFill>
        <p:spPr>
          <a:xfrm>
            <a:off x="4255293" y="236340"/>
            <a:ext cx="3681413" cy="2102068"/>
          </a:xfrm>
          <a:prstGeom prst="rect">
            <a:avLst/>
          </a:prstGeom>
        </p:spPr>
      </p:pic>
      <p:pic>
        <p:nvPicPr>
          <p:cNvPr id="6" name="Picture 5">
            <a:extLst>
              <a:ext uri="{FF2B5EF4-FFF2-40B4-BE49-F238E27FC236}">
                <a16:creationId xmlns:a16="http://schemas.microsoft.com/office/drawing/2014/main" id="{30E97C0A-A097-596D-A96F-AD532FAD88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6706" y="3186347"/>
            <a:ext cx="3209212" cy="1441051"/>
          </a:xfrm>
          <a:prstGeom prst="rect">
            <a:avLst/>
          </a:prstGeom>
        </p:spPr>
      </p:pic>
      <p:pic>
        <p:nvPicPr>
          <p:cNvPr id="7" name="Picture 6">
            <a:extLst>
              <a:ext uri="{FF2B5EF4-FFF2-40B4-BE49-F238E27FC236}">
                <a16:creationId xmlns:a16="http://schemas.microsoft.com/office/drawing/2014/main" id="{E4AAD623-6AA9-1D2F-2FFA-4DC39EC38DD7}"/>
              </a:ext>
            </a:extLst>
          </p:cNvPr>
          <p:cNvPicPr>
            <a:picLocks noChangeAspect="1"/>
          </p:cNvPicPr>
          <p:nvPr/>
        </p:nvPicPr>
        <p:blipFill>
          <a:blip r:embed="rId5" cstate="print">
            <a:extLst>
              <a:ext uri="{28A0092B-C50C-407E-A947-70E740481C1C}">
                <a14:useLocalDpi xmlns:a14="http://schemas.microsoft.com/office/drawing/2010/main" val="0"/>
              </a:ext>
            </a:extLst>
          </a:blip>
          <a:srcRect t="11459"/>
          <a:stretch/>
        </p:blipFill>
        <p:spPr>
          <a:xfrm>
            <a:off x="1199016" y="3077540"/>
            <a:ext cx="2022989" cy="1658666"/>
          </a:xfrm>
          <a:prstGeom prst="rect">
            <a:avLst/>
          </a:prstGeom>
        </p:spPr>
      </p:pic>
      <p:sp>
        <p:nvSpPr>
          <p:cNvPr id="4" name="TextBox 3">
            <a:extLst>
              <a:ext uri="{FF2B5EF4-FFF2-40B4-BE49-F238E27FC236}">
                <a16:creationId xmlns:a16="http://schemas.microsoft.com/office/drawing/2014/main" id="{5E0FD966-7A88-BB22-BF28-9F7C80499B9F}"/>
              </a:ext>
            </a:extLst>
          </p:cNvPr>
          <p:cNvSpPr txBox="1"/>
          <p:nvPr/>
        </p:nvSpPr>
        <p:spPr>
          <a:xfrm>
            <a:off x="1390649" y="2612789"/>
            <a:ext cx="9410700" cy="461665"/>
          </a:xfrm>
          <a:prstGeom prst="rect">
            <a:avLst/>
          </a:prstGeom>
          <a:noFill/>
        </p:spPr>
        <p:txBody>
          <a:bodyPr wrap="square" rtlCol="0">
            <a:spAutoFit/>
          </a:bodyPr>
          <a:lstStyle/>
          <a:p>
            <a:pPr marL="0" indent="0" algn="ctr">
              <a:buNone/>
            </a:pPr>
            <a:r>
              <a:rPr lang="en-US" sz="2400" b="1" i="1" dirty="0">
                <a:solidFill>
                  <a:srgbClr val="0070C0"/>
                </a:solidFill>
              </a:rPr>
              <a:t>THANK YOU AGAIN TO OUR SPONSORS:</a:t>
            </a:r>
          </a:p>
        </p:txBody>
      </p:sp>
      <p:sp>
        <p:nvSpPr>
          <p:cNvPr id="2" name="TextBox 1">
            <a:extLst>
              <a:ext uri="{FF2B5EF4-FFF2-40B4-BE49-F238E27FC236}">
                <a16:creationId xmlns:a16="http://schemas.microsoft.com/office/drawing/2014/main" id="{5C02CB08-9D4E-9256-DFCD-DFBDB71A5F3D}"/>
              </a:ext>
            </a:extLst>
          </p:cNvPr>
          <p:cNvSpPr txBox="1"/>
          <p:nvPr/>
        </p:nvSpPr>
        <p:spPr>
          <a:xfrm rot="10800000" flipH="1" flipV="1">
            <a:off x="1708731" y="5727510"/>
            <a:ext cx="9621878" cy="523220"/>
          </a:xfrm>
          <a:prstGeom prst="rect">
            <a:avLst/>
          </a:prstGeom>
          <a:noFill/>
        </p:spPr>
        <p:txBody>
          <a:bodyPr wrap="square" rtlCol="0">
            <a:spAutoFit/>
          </a:bodyPr>
          <a:lstStyle/>
          <a:p>
            <a:pPr algn="ctr"/>
            <a:r>
              <a:rPr lang="en-US" sz="1400" i="1" kern="100" dirty="0">
                <a:latin typeface="Calibri" panose="020F0502020204030204" pitchFamily="34" charset="0"/>
                <a:ea typeface="Calibri" panose="020F0502020204030204" pitchFamily="34" charset="0"/>
                <a:cs typeface="Times New Roman" panose="02020603050405020304" pitchFamily="18" charset="0"/>
              </a:rPr>
              <a:t>Please note that the views expressed by the speakers do not necessarily reflect those of Florida Advocates for Behavioral Health. Moreover, Florida Advocates for Behavioral Health does not endorse any treatments or therapies as expressed by the speakers.       </a:t>
            </a:r>
            <a:endParaRPr lang="en-US" sz="14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Subtitle 2">
            <a:extLst>
              <a:ext uri="{FF2B5EF4-FFF2-40B4-BE49-F238E27FC236}">
                <a16:creationId xmlns:a16="http://schemas.microsoft.com/office/drawing/2014/main" id="{1B071FD1-CDA5-1114-B913-930367BC6441}"/>
              </a:ext>
            </a:extLst>
          </p:cNvPr>
          <p:cNvSpPr txBox="1">
            <a:spLocks/>
          </p:cNvSpPr>
          <p:nvPr/>
        </p:nvSpPr>
        <p:spPr>
          <a:xfrm>
            <a:off x="7695947" y="4854912"/>
            <a:ext cx="3690729" cy="41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300" i="1" u="sng"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www.northstarplanners.com</a:t>
            </a:r>
            <a:endParaRPr lang="en-US" u="sng" dirty="0">
              <a:solidFill>
                <a:srgbClr val="0070C0"/>
              </a:solidFill>
            </a:endParaRPr>
          </a:p>
        </p:txBody>
      </p:sp>
      <p:pic>
        <p:nvPicPr>
          <p:cNvPr id="9" name="Picture 8">
            <a:extLst>
              <a:ext uri="{FF2B5EF4-FFF2-40B4-BE49-F238E27FC236}">
                <a16:creationId xmlns:a16="http://schemas.microsoft.com/office/drawing/2014/main" id="{17C74506-1F6F-AD99-16F7-E11C230731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0042" y="3620537"/>
            <a:ext cx="3417559" cy="622755"/>
          </a:xfrm>
          <a:prstGeom prst="rect">
            <a:avLst/>
          </a:prstGeom>
        </p:spPr>
      </p:pic>
      <p:sp>
        <p:nvSpPr>
          <p:cNvPr id="11" name="TextBox 10">
            <a:extLst>
              <a:ext uri="{FF2B5EF4-FFF2-40B4-BE49-F238E27FC236}">
                <a16:creationId xmlns:a16="http://schemas.microsoft.com/office/drawing/2014/main" id="{7CA8020B-1683-A8D9-EE21-BB2A3EA74BF7}"/>
              </a:ext>
            </a:extLst>
          </p:cNvPr>
          <p:cNvSpPr txBox="1"/>
          <p:nvPr/>
        </p:nvSpPr>
        <p:spPr>
          <a:xfrm>
            <a:off x="3940371" y="4451103"/>
            <a:ext cx="3796903" cy="410882"/>
          </a:xfrm>
          <a:prstGeom prst="rect">
            <a:avLst/>
          </a:prstGeom>
          <a:noFill/>
        </p:spPr>
        <p:txBody>
          <a:bodyPr wrap="square">
            <a:spAutoFit/>
          </a:bodyPr>
          <a:lstStyle/>
          <a:p>
            <a:pPr algn="ctr">
              <a:lnSpc>
                <a:spcPct val="90000"/>
              </a:lnSpc>
              <a:spcBef>
                <a:spcPts val="1000"/>
              </a:spcBef>
            </a:pPr>
            <a:r>
              <a:rPr lang="en-US" sz="2300" i="1" kern="100" dirty="0">
                <a:solidFill>
                  <a:srgbClr val="FF0000"/>
                </a:solidFill>
                <a:latin typeface="Calibri" panose="020F0502020204030204" pitchFamily="34" charset="0"/>
                <a:cs typeface="Times New Roman" panose="02020603050405020304" pitchFamily="18" charset="0"/>
                <a:hlinkClick r:id="rId7"/>
              </a:rPr>
              <a:t>www.newporthealthcare.com</a:t>
            </a:r>
            <a:endParaRPr lang="en-US" sz="2300" i="1" kern="100" dirty="0">
              <a:solidFill>
                <a:srgbClr val="FF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50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CC2A1-3709-70E4-1D55-E7AFF226A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1A9D9-F4B9-4C2A-BB85-6B9C9FE2BBBB}"/>
              </a:ext>
            </a:extLst>
          </p:cNvPr>
          <p:cNvSpPr>
            <a:spLocks noGrp="1"/>
          </p:cNvSpPr>
          <p:nvPr>
            <p:ph type="ctrTitle"/>
          </p:nvPr>
        </p:nvSpPr>
        <p:spPr>
          <a:xfrm>
            <a:off x="1524000" y="895350"/>
            <a:ext cx="9144000" cy="5505450"/>
          </a:xfrm>
        </p:spPr>
        <p:txBody>
          <a:bodyPr>
            <a:normAutofit/>
          </a:bodyPr>
          <a:lstStyle/>
          <a:p>
            <a:r>
              <a:rPr lang="en-US" sz="2000" kern="100" dirty="0">
                <a:solidFill>
                  <a:srgbClr val="FF9933"/>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b="1" dirty="0"/>
          </a:p>
        </p:txBody>
      </p:sp>
      <p:sp>
        <p:nvSpPr>
          <p:cNvPr id="12" name="TextBox 11">
            <a:extLst>
              <a:ext uri="{FF2B5EF4-FFF2-40B4-BE49-F238E27FC236}">
                <a16:creationId xmlns:a16="http://schemas.microsoft.com/office/drawing/2014/main" id="{FE4C38A2-4150-209D-FBA6-A3E741E7C9C4}"/>
              </a:ext>
            </a:extLst>
          </p:cNvPr>
          <p:cNvSpPr txBox="1"/>
          <p:nvPr/>
        </p:nvSpPr>
        <p:spPr>
          <a:xfrm>
            <a:off x="1785937" y="4365483"/>
            <a:ext cx="8620125" cy="1995098"/>
          </a:xfrm>
          <a:prstGeom prst="rect">
            <a:avLst/>
          </a:prstGeom>
          <a:noFill/>
        </p:spPr>
        <p:txBody>
          <a:bodyPr wrap="square">
            <a:spAutoFit/>
          </a:bodyPr>
          <a:lstStyle/>
          <a:p>
            <a:pPr fontAlgn="base">
              <a:spcAft>
                <a:spcPts val="1200"/>
              </a:spcAft>
              <a:buNone/>
            </a:pPr>
            <a:r>
              <a:rPr lang="en-US" dirty="0"/>
              <a:t>If you enjoyed our free webinar and believe in our mission, please visit our website and sign up for future webinars. Please also consider a donation to continue our work:</a:t>
            </a:r>
          </a:p>
          <a:p>
            <a:pPr algn="ctr" fontAlgn="base">
              <a:spcAft>
                <a:spcPts val="1200"/>
              </a:spcAft>
              <a:buNone/>
            </a:pPr>
            <a:r>
              <a:rPr lang="en-US" sz="2400" b="1" i="1" dirty="0">
                <a:solidFill>
                  <a:srgbClr val="3399FF"/>
                </a:solidFill>
              </a:rPr>
              <a:t>www.floridaadvocates.org</a:t>
            </a:r>
          </a:p>
          <a:p>
            <a:pPr fontAlgn="base">
              <a:lnSpc>
                <a:spcPts val="1800"/>
              </a:lnSpc>
            </a:pPr>
            <a:r>
              <a:rPr lang="en-US" sz="1400" b="0" dirty="0">
                <a:solidFill>
                  <a:srgbClr val="000000"/>
                </a:solidFill>
                <a:effectLst/>
                <a:latin typeface="tahoma" panose="020B0604030504040204" pitchFamily="34" charset="0"/>
              </a:rPr>
              <a:t>Florida Advocates for Behavioral Health is a tax-exempt organization under the Internal Revenue Code Section 501(c)3. Contributions to Florida Advocates for Behavioral Health are deductible as qualified charitable contributions.</a:t>
            </a:r>
          </a:p>
        </p:txBody>
      </p:sp>
      <p:sp>
        <p:nvSpPr>
          <p:cNvPr id="3" name="TextBox 2">
            <a:extLst>
              <a:ext uri="{FF2B5EF4-FFF2-40B4-BE49-F238E27FC236}">
                <a16:creationId xmlns:a16="http://schemas.microsoft.com/office/drawing/2014/main" id="{D8C81D74-336F-C643-E838-ABE3F7EF5951}"/>
              </a:ext>
            </a:extLst>
          </p:cNvPr>
          <p:cNvSpPr txBox="1"/>
          <p:nvPr/>
        </p:nvSpPr>
        <p:spPr>
          <a:xfrm>
            <a:off x="1785937" y="2514510"/>
            <a:ext cx="8620125" cy="707886"/>
          </a:xfrm>
          <a:prstGeom prst="rect">
            <a:avLst/>
          </a:prstGeom>
          <a:noFill/>
        </p:spPr>
        <p:txBody>
          <a:bodyPr wrap="square" rtlCol="0">
            <a:spAutoFit/>
          </a:bodyPr>
          <a:lstStyle/>
          <a:p>
            <a:r>
              <a:rPr lang="en-US" sz="2000" kern="100" dirty="0">
                <a:solidFill>
                  <a:srgbClr val="0070C0"/>
                </a:solidFill>
                <a:latin typeface="Arial" panose="020B0604020202020204" pitchFamily="34" charset="0"/>
                <a:ea typeface="Calibri" panose="020F0502020204030204" pitchFamily="34" charset="0"/>
                <a:cs typeface="Times New Roman" panose="02020603050405020304" pitchFamily="18" charset="0"/>
              </a:rPr>
              <a:t>A </a:t>
            </a:r>
            <a:r>
              <a:rPr lang="en-US" sz="2000" kern="1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new nonprofit dedicated to helping Floridians understand how Florida’s behavioral health system works and how to advocate to make it better.</a:t>
            </a:r>
            <a:r>
              <a:rPr lang="en-US" sz="2000" kern="100" dirty="0">
                <a:solidFill>
                  <a:srgbClr val="3399FF"/>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solidFill>
                <a:srgbClr val="3399FF"/>
              </a:solidFill>
            </a:endParaRPr>
          </a:p>
        </p:txBody>
      </p:sp>
      <p:sp>
        <p:nvSpPr>
          <p:cNvPr id="6" name="TextBox 5">
            <a:extLst>
              <a:ext uri="{FF2B5EF4-FFF2-40B4-BE49-F238E27FC236}">
                <a16:creationId xmlns:a16="http://schemas.microsoft.com/office/drawing/2014/main" id="{FA03CE08-BED4-2A33-29EB-C09081802DF6}"/>
              </a:ext>
            </a:extLst>
          </p:cNvPr>
          <p:cNvSpPr txBox="1"/>
          <p:nvPr/>
        </p:nvSpPr>
        <p:spPr>
          <a:xfrm>
            <a:off x="1987185" y="3393830"/>
            <a:ext cx="8217627" cy="800219"/>
          </a:xfrm>
          <a:prstGeom prst="rect">
            <a:avLst/>
          </a:prstGeom>
          <a:noFill/>
        </p:spPr>
        <p:txBody>
          <a:bodyPr wrap="square" rtlCol="0">
            <a:spAutoFit/>
          </a:bodyPr>
          <a:lstStyle/>
          <a:p>
            <a:pPr algn="ctr">
              <a:spcAft>
                <a:spcPts val="1200"/>
              </a:spcAft>
            </a:pPr>
            <a:r>
              <a:rPr lang="en-US" b="1" i="1" dirty="0"/>
              <a:t>Feel free to contact your co-hosts:</a:t>
            </a:r>
          </a:p>
          <a:p>
            <a:r>
              <a:rPr lang="en-US" dirty="0"/>
              <a:t>Amy McClellan, </a:t>
            </a:r>
            <a:r>
              <a:rPr lang="en-US" dirty="0">
                <a:hlinkClick r:id="rId2"/>
              </a:rPr>
              <a:t>amyjmcclellan@gmail.com</a:t>
            </a:r>
            <a:r>
              <a:rPr lang="en-US" dirty="0"/>
              <a:t>	Gayle Giese, </a:t>
            </a:r>
            <a:r>
              <a:rPr lang="en-US" dirty="0">
                <a:hlinkClick r:id="rId3"/>
              </a:rPr>
              <a:t>giesegayle@gmail.com</a:t>
            </a:r>
            <a:endParaRPr lang="en-US" dirty="0"/>
          </a:p>
        </p:txBody>
      </p:sp>
      <p:pic>
        <p:nvPicPr>
          <p:cNvPr id="5" name="Picture 4">
            <a:extLst>
              <a:ext uri="{FF2B5EF4-FFF2-40B4-BE49-F238E27FC236}">
                <a16:creationId xmlns:a16="http://schemas.microsoft.com/office/drawing/2014/main" id="{AAC66584-07DA-5310-9818-5D2EA0E5F08E}"/>
              </a:ext>
            </a:extLst>
          </p:cNvPr>
          <p:cNvPicPr>
            <a:picLocks noChangeAspect="1"/>
          </p:cNvPicPr>
          <p:nvPr/>
        </p:nvPicPr>
        <p:blipFill>
          <a:blip r:embed="rId4">
            <a:extLst>
              <a:ext uri="{28A0092B-C50C-407E-A947-70E740481C1C}">
                <a14:useLocalDpi xmlns:a14="http://schemas.microsoft.com/office/drawing/2010/main" val="0"/>
              </a:ext>
            </a:extLst>
          </a:blip>
          <a:srcRect l="10341" t="26317" r="9982" b="28188"/>
          <a:stretch/>
        </p:blipFill>
        <p:spPr>
          <a:xfrm>
            <a:off x="4255293" y="236340"/>
            <a:ext cx="3681413" cy="2102068"/>
          </a:xfrm>
          <a:prstGeom prst="rect">
            <a:avLst/>
          </a:prstGeom>
        </p:spPr>
      </p:pic>
    </p:spTree>
    <p:extLst>
      <p:ext uri="{BB962C8B-B14F-4D97-AF65-F5344CB8AC3E}">
        <p14:creationId xmlns:p14="http://schemas.microsoft.com/office/powerpoint/2010/main" val="375684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F41B-DDEF-0A9D-2C0A-6DA7A67EF1F9}"/>
              </a:ext>
            </a:extLst>
          </p:cNvPr>
          <p:cNvSpPr>
            <a:spLocks noGrp="1"/>
          </p:cNvSpPr>
          <p:nvPr>
            <p:ph type="title"/>
          </p:nvPr>
        </p:nvSpPr>
        <p:spPr/>
        <p:txBody>
          <a:bodyPr/>
          <a:lstStyle/>
          <a:p>
            <a:r>
              <a:rPr lang="en-US" b="1" dirty="0">
                <a:solidFill>
                  <a:srgbClr val="0070C0"/>
                </a:solidFill>
              </a:rPr>
              <a:t>Thank you to our sponsors!</a:t>
            </a:r>
          </a:p>
        </p:txBody>
      </p:sp>
      <p:sp>
        <p:nvSpPr>
          <p:cNvPr id="5" name="TextBox 4">
            <a:extLst>
              <a:ext uri="{FF2B5EF4-FFF2-40B4-BE49-F238E27FC236}">
                <a16:creationId xmlns:a16="http://schemas.microsoft.com/office/drawing/2014/main" id="{A687C236-848A-80F6-6A98-DA4B5E0DC49F}"/>
              </a:ext>
            </a:extLst>
          </p:cNvPr>
          <p:cNvSpPr txBox="1"/>
          <p:nvPr/>
        </p:nvSpPr>
        <p:spPr>
          <a:xfrm>
            <a:off x="952500" y="1965487"/>
            <a:ext cx="10287000" cy="4124206"/>
          </a:xfrm>
          <a:prstGeom prst="rect">
            <a:avLst/>
          </a:prstGeom>
          <a:noFill/>
        </p:spPr>
        <p:txBody>
          <a:bodyPr wrap="square">
            <a:spAutoFit/>
          </a:bodyPr>
          <a:lstStyle/>
          <a:p>
            <a:pPr algn="l"/>
            <a:endParaRPr lang="en-US" sz="20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i="1" kern="100" dirty="0">
              <a:latin typeface="Calibri" panose="020F0502020204030204" pitchFamily="34" charset="0"/>
              <a:ea typeface="Calibri" panose="020F0502020204030204" pitchFamily="34" charset="0"/>
              <a:cs typeface="Times New Roman" panose="02020603050405020304" pitchFamily="18" charset="0"/>
            </a:endParaRPr>
          </a:p>
          <a:p>
            <a:endParaRPr lang="en-US" sz="20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i="1"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1"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1"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1" kern="100" dirty="0">
              <a:latin typeface="Calibri" panose="020F0502020204030204" pitchFamily="34" charset="0"/>
              <a:ea typeface="Calibri" panose="020F0502020204030204" pitchFamily="34" charset="0"/>
              <a:cs typeface="Times New Roman" panose="02020603050405020304" pitchFamily="18" charset="0"/>
            </a:endParaRPr>
          </a:p>
          <a:p>
            <a:r>
              <a:rPr lang="en-US" sz="1600" i="1" kern="100" dirty="0">
                <a:effectLst/>
                <a:latin typeface="Calibri" panose="020F0502020204030204" pitchFamily="34" charset="0"/>
                <a:ea typeface="Calibri" panose="020F0502020204030204" pitchFamily="34" charset="0"/>
                <a:cs typeface="Times New Roman" panose="02020603050405020304" pitchFamily="18" charset="0"/>
              </a:rPr>
              <a:t>Please note that the views expressed by the speakers in this webinar do not necessarily reflect those of Florida Advocates for Behavioral Health. Moreover, Florida Advocates for Behavioral Health does not endorse any treatments or therapies as expressed by the speakers.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1314B46-DF46-0681-FB72-04CD3BF267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1" y="2368596"/>
            <a:ext cx="3300552" cy="1482066"/>
          </a:xfrm>
          <a:prstGeom prst="rect">
            <a:avLst/>
          </a:prstGeom>
        </p:spPr>
      </p:pic>
      <p:pic>
        <p:nvPicPr>
          <p:cNvPr id="7" name="Picture 6">
            <a:extLst>
              <a:ext uri="{FF2B5EF4-FFF2-40B4-BE49-F238E27FC236}">
                <a16:creationId xmlns:a16="http://schemas.microsoft.com/office/drawing/2014/main" id="{E14A1431-BC6B-EEDE-C3C8-969C29090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813" y="1965487"/>
            <a:ext cx="2158689" cy="1998977"/>
          </a:xfrm>
          <a:prstGeom prst="rect">
            <a:avLst/>
          </a:prstGeom>
        </p:spPr>
      </p:pic>
      <p:pic>
        <p:nvPicPr>
          <p:cNvPr id="3" name="Picture 2">
            <a:extLst>
              <a:ext uri="{FF2B5EF4-FFF2-40B4-BE49-F238E27FC236}">
                <a16:creationId xmlns:a16="http://schemas.microsoft.com/office/drawing/2014/main" id="{EB8AA45D-C4EA-13A3-A9A0-3E2F72AD3873}"/>
              </a:ext>
            </a:extLst>
          </p:cNvPr>
          <p:cNvPicPr>
            <a:picLocks noChangeAspect="1"/>
          </p:cNvPicPr>
          <p:nvPr/>
        </p:nvPicPr>
        <p:blipFill>
          <a:blip r:embed="rId4">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pic>
        <p:nvPicPr>
          <p:cNvPr id="8" name="Picture 7">
            <a:extLst>
              <a:ext uri="{FF2B5EF4-FFF2-40B4-BE49-F238E27FC236}">
                <a16:creationId xmlns:a16="http://schemas.microsoft.com/office/drawing/2014/main" id="{1B4210C2-F20C-251C-BFAC-571E8702A8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7754" y="2771776"/>
            <a:ext cx="3417559" cy="622755"/>
          </a:xfrm>
          <a:prstGeom prst="rect">
            <a:avLst/>
          </a:prstGeom>
        </p:spPr>
      </p:pic>
    </p:spTree>
    <p:extLst>
      <p:ext uri="{BB962C8B-B14F-4D97-AF65-F5344CB8AC3E}">
        <p14:creationId xmlns:p14="http://schemas.microsoft.com/office/powerpoint/2010/main" val="742254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0AD6-DC0A-628A-DC7D-2CDE36A27FDE}"/>
              </a:ext>
            </a:extLst>
          </p:cNvPr>
          <p:cNvSpPr>
            <a:spLocks noGrp="1"/>
          </p:cNvSpPr>
          <p:nvPr>
            <p:ph type="title"/>
          </p:nvPr>
        </p:nvSpPr>
        <p:spPr/>
        <p:txBody>
          <a:bodyPr/>
          <a:lstStyle/>
          <a:p>
            <a:r>
              <a:rPr lang="en-US" b="1" dirty="0">
                <a:solidFill>
                  <a:srgbClr val="0070C0"/>
                </a:solidFill>
              </a:rPr>
              <a:t>Meet Our Panelists</a:t>
            </a:r>
          </a:p>
        </p:txBody>
      </p:sp>
      <p:sp>
        <p:nvSpPr>
          <p:cNvPr id="3" name="Content Placeholder 2">
            <a:extLst>
              <a:ext uri="{FF2B5EF4-FFF2-40B4-BE49-F238E27FC236}">
                <a16:creationId xmlns:a16="http://schemas.microsoft.com/office/drawing/2014/main" id="{C8C9EC48-D1C6-6402-A959-79129E601BC0}"/>
              </a:ext>
            </a:extLst>
          </p:cNvPr>
          <p:cNvSpPr>
            <a:spLocks noGrp="1"/>
          </p:cNvSpPr>
          <p:nvPr>
            <p:ph idx="1"/>
          </p:nvPr>
        </p:nvSpPr>
        <p:spPr>
          <a:xfrm>
            <a:off x="838200" y="2030017"/>
            <a:ext cx="10515600" cy="4351338"/>
          </a:xfrm>
        </p:spPr>
        <p:txBody>
          <a:bodyPr>
            <a:normAutofit/>
          </a:bodyPr>
          <a:lstStyle/>
          <a:p>
            <a:pPr marL="0" marR="0">
              <a:lnSpc>
                <a:spcPct val="107000"/>
              </a:lnSpc>
              <a:spcAft>
                <a:spcPts val="800"/>
              </a:spcAft>
              <a:buNone/>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Suzette B. Fleischmann,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LMHC, Vice President, Contracts and Quality Assurance, United Way of Broward County</a:t>
            </a:r>
          </a:p>
          <a:p>
            <a:pPr marL="0" marR="0">
              <a:lnSpc>
                <a:spcPct val="107000"/>
              </a:lnSpc>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Former Southeast Regional Director</a:t>
            </a:r>
            <a:r>
              <a:rPr lang="en-US" sz="2400" kern="100" dirty="0">
                <a:latin typeface="Calibri" panose="020F0502020204030204" pitchFamily="34" charset="0"/>
                <a:ea typeface="Calibri" panose="020F0502020204030204" pitchFamily="34" charset="0"/>
                <a:cs typeface="Times New Roman" panose="02020603050405020304" pitchFamily="18" charset="0"/>
              </a:rPr>
              <a:t> and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statewide Interim Director, Office of Substance Abuse and Mental Health, Florida Department of Children &amp; Families</a:t>
            </a:r>
          </a:p>
          <a:p>
            <a:pPr marL="0">
              <a:lnSpc>
                <a:spcPct val="107000"/>
              </a:lnSpc>
              <a:spcAft>
                <a:spcPts val="800"/>
              </a:spcAft>
              <a:buNone/>
            </a:pPr>
            <a:r>
              <a:rPr lang="en-US" sz="2400" b="1" kern="100" dirty="0">
                <a:latin typeface="Calibri" panose="020F0502020204030204" pitchFamily="34" charset="0"/>
                <a:ea typeface="Calibri" panose="020F0502020204030204" pitchFamily="34" charset="0"/>
                <a:cs typeface="Times New Roman" panose="02020603050405020304" pitchFamily="18" charset="0"/>
              </a:rPr>
              <a:t>Silvia </a:t>
            </a:r>
            <a:r>
              <a:rPr lang="en-US" sz="2400" b="1" kern="100" dirty="0" err="1">
                <a:latin typeface="Calibri" panose="020F0502020204030204" pitchFamily="34" charset="0"/>
                <a:ea typeface="Calibri" panose="020F0502020204030204" pitchFamily="34" charset="0"/>
                <a:cs typeface="Times New Roman" panose="02020603050405020304" pitchFamily="18" charset="0"/>
              </a:rPr>
              <a:t>Quintana</a:t>
            </a:r>
            <a:r>
              <a:rPr lang="en-US" sz="2400" b="1" kern="100" dirty="0">
                <a:latin typeface="Calibri" panose="020F0502020204030204" pitchFamily="34" charset="0"/>
                <a:ea typeface="Calibri" panose="020F0502020204030204" pitchFamily="34" charset="0"/>
                <a:cs typeface="Times New Roman" panose="02020603050405020304" pitchFamily="18" charset="0"/>
              </a:rPr>
              <a:t>,</a:t>
            </a:r>
            <a:r>
              <a:rPr lang="en-US" sz="2400" kern="100" dirty="0">
                <a:latin typeface="Calibri" panose="020F0502020204030204" pitchFamily="34" charset="0"/>
                <a:ea typeface="Calibri" panose="020F0502020204030204" pitchFamily="34" charset="0"/>
                <a:cs typeface="Times New Roman" panose="02020603050405020304" pitchFamily="18" charset="0"/>
              </a:rPr>
              <a:t> CEO, Broward Behavioral Health Coalition</a:t>
            </a:r>
          </a:p>
          <a:p>
            <a:pPr marL="0" marR="0">
              <a:lnSpc>
                <a:spcPct val="107000"/>
              </a:lnSpc>
              <a:spcAft>
                <a:spcPts val="800"/>
              </a:spcAft>
              <a:buNone/>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Cecile Franklin,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Office of Economic Self-Sufficiency (OESS), Regional Policy Manager Southeast Region, Florida Department of Children and Families</a:t>
            </a:r>
          </a:p>
          <a:p>
            <a:pPr marL="0" marR="0" indent="0" algn="r">
              <a:lnSpc>
                <a:spcPct val="107000"/>
              </a:lnSpc>
              <a:spcAft>
                <a:spcPts val="800"/>
              </a:spcAft>
              <a:buNone/>
            </a:pPr>
            <a:endParaRPr lang="en-US" sz="2400" b="1"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73B38183-5241-7548-245A-DF59100A82DA}"/>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411483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B4571-F335-8F32-37CF-0D9A39B044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4AEDC9-DC4A-47F7-6298-212C9B3B4C4A}"/>
              </a:ext>
            </a:extLst>
          </p:cNvPr>
          <p:cNvSpPr>
            <a:spLocks noGrp="1"/>
          </p:cNvSpPr>
          <p:nvPr>
            <p:ph type="ctrTitle"/>
          </p:nvPr>
        </p:nvSpPr>
        <p:spPr/>
        <p:txBody>
          <a:bodyPr>
            <a:normAutofit/>
          </a:bodyPr>
          <a:lstStyle/>
          <a:p>
            <a:pPr algn="ctr"/>
            <a:r>
              <a:rPr lang="en-US" b="1" dirty="0">
                <a:solidFill>
                  <a:srgbClr val="0070C0"/>
                </a:solidFill>
              </a:rPr>
              <a:t>Overview of the </a:t>
            </a:r>
            <a:br>
              <a:rPr lang="en-US" b="1" dirty="0">
                <a:solidFill>
                  <a:srgbClr val="0070C0"/>
                </a:solidFill>
              </a:rPr>
            </a:br>
            <a:r>
              <a:rPr lang="en-US" b="1" dirty="0">
                <a:solidFill>
                  <a:srgbClr val="0070C0"/>
                </a:solidFill>
              </a:rPr>
              <a:t>Behavioral Health System</a:t>
            </a:r>
          </a:p>
        </p:txBody>
      </p:sp>
      <p:sp>
        <p:nvSpPr>
          <p:cNvPr id="3" name="Subtitle 2">
            <a:extLst>
              <a:ext uri="{FF2B5EF4-FFF2-40B4-BE49-F238E27FC236}">
                <a16:creationId xmlns:a16="http://schemas.microsoft.com/office/drawing/2014/main" id="{1E484401-5007-44C1-BE71-1F647510A529}"/>
              </a:ext>
            </a:extLst>
          </p:cNvPr>
          <p:cNvSpPr>
            <a:spLocks noGrp="1"/>
          </p:cNvSpPr>
          <p:nvPr>
            <p:ph type="subTitle" idx="1"/>
          </p:nvPr>
        </p:nvSpPr>
        <p:spPr>
          <a:xfrm>
            <a:off x="1524000" y="3602037"/>
            <a:ext cx="9144000" cy="2598737"/>
          </a:xfrm>
        </p:spPr>
        <p:txBody>
          <a:bodyPr>
            <a:noAutofit/>
          </a:bodyPr>
          <a:lstStyle/>
          <a:p>
            <a:pPr algn="ctr"/>
            <a:endParaRPr lang="en-US" dirty="0"/>
          </a:p>
          <a:p>
            <a:pPr>
              <a:lnSpc>
                <a:spcPct val="100000"/>
              </a:lnSpc>
              <a:spcBef>
                <a:spcPts val="0"/>
              </a:spcBef>
            </a:pPr>
            <a:r>
              <a:rPr lang="en-US" sz="3200" b="1" kern="100" dirty="0">
                <a:latin typeface="Calibri" panose="020F0502020204030204" pitchFamily="34" charset="0"/>
                <a:ea typeface="Calibri" panose="020F0502020204030204" pitchFamily="34" charset="0"/>
                <a:cs typeface="Times New Roman" panose="02020603050405020304" pitchFamily="18" charset="0"/>
              </a:rPr>
              <a:t>Suzette B. Fleischmann,</a:t>
            </a:r>
            <a:r>
              <a:rPr lang="en-US" sz="3200" kern="100" dirty="0">
                <a:latin typeface="Calibri" panose="020F0502020204030204" pitchFamily="34" charset="0"/>
                <a:ea typeface="Calibri" panose="020F0502020204030204" pitchFamily="34" charset="0"/>
                <a:cs typeface="Times New Roman" panose="02020603050405020304" pitchFamily="18" charset="0"/>
              </a:rPr>
              <a:t> </a:t>
            </a:r>
            <a:r>
              <a:rPr lang="en-US" sz="3200" b="1" kern="100" dirty="0">
                <a:latin typeface="Calibri" panose="020F0502020204030204" pitchFamily="34" charset="0"/>
                <a:ea typeface="Calibri" panose="020F0502020204030204" pitchFamily="34" charset="0"/>
                <a:cs typeface="Times New Roman" panose="02020603050405020304" pitchFamily="18" charset="0"/>
              </a:rPr>
              <a:t>LMHC</a:t>
            </a:r>
          </a:p>
          <a:p>
            <a:pPr>
              <a:lnSpc>
                <a:spcPct val="100000"/>
              </a:lnSpc>
              <a:spcBef>
                <a:spcPts val="0"/>
              </a:spcBef>
            </a:pPr>
            <a:r>
              <a:rPr lang="en-US" sz="3200" kern="100" dirty="0">
                <a:latin typeface="Calibri" panose="020F0502020204030204" pitchFamily="34" charset="0"/>
                <a:ea typeface="Calibri" panose="020F0502020204030204" pitchFamily="34" charset="0"/>
                <a:cs typeface="Times New Roman" panose="02020603050405020304" pitchFamily="18" charset="0"/>
              </a:rPr>
              <a:t>Vice President, Contracts and Quality Assurance</a:t>
            </a:r>
          </a:p>
          <a:p>
            <a:pPr>
              <a:lnSpc>
                <a:spcPct val="100000"/>
              </a:lnSpc>
              <a:spcBef>
                <a:spcPts val="0"/>
              </a:spcBef>
            </a:pPr>
            <a:r>
              <a:rPr lang="en-US" sz="3200" kern="100" dirty="0">
                <a:latin typeface="Calibri" panose="020F0502020204030204" pitchFamily="34" charset="0"/>
                <a:ea typeface="Calibri" panose="020F0502020204030204" pitchFamily="34" charset="0"/>
                <a:cs typeface="Times New Roman" panose="02020603050405020304" pitchFamily="18" charset="0"/>
              </a:rPr>
              <a:t>United Way of Broward County</a:t>
            </a:r>
          </a:p>
        </p:txBody>
      </p:sp>
      <p:sp>
        <p:nvSpPr>
          <p:cNvPr id="4" name="Slide Number Placeholder 3">
            <a:extLst>
              <a:ext uri="{FF2B5EF4-FFF2-40B4-BE49-F238E27FC236}">
                <a16:creationId xmlns:a16="http://schemas.microsoft.com/office/drawing/2014/main" id="{D8E53EBC-E144-8BCB-8897-C92FF0E2B1D3}"/>
              </a:ext>
            </a:extLst>
          </p:cNvPr>
          <p:cNvSpPr>
            <a:spLocks noGrp="1"/>
          </p:cNvSpPr>
          <p:nvPr>
            <p:ph type="sldNum" sz="quarter" idx="12"/>
          </p:nvPr>
        </p:nvSpPr>
        <p:spPr/>
        <p:txBody>
          <a:bodyPr/>
          <a:lstStyle/>
          <a:p>
            <a:fld id="{D1F7F113-102A-4718-B0CF-C2E158922A0F}" type="slidenum">
              <a:rPr lang="en-US" smtClean="0"/>
              <a:t>6</a:t>
            </a:fld>
            <a:endParaRPr lang="en-US"/>
          </a:p>
        </p:txBody>
      </p:sp>
      <p:pic>
        <p:nvPicPr>
          <p:cNvPr id="5" name="Picture 4">
            <a:extLst>
              <a:ext uri="{FF2B5EF4-FFF2-40B4-BE49-F238E27FC236}">
                <a16:creationId xmlns:a16="http://schemas.microsoft.com/office/drawing/2014/main" id="{DF0E59D2-5F6C-B86B-9733-D50D4DAEFDF1}"/>
              </a:ext>
            </a:extLst>
          </p:cNvPr>
          <p:cNvPicPr>
            <a:picLocks noChangeAspect="1"/>
          </p:cNvPicPr>
          <p:nvPr/>
        </p:nvPicPr>
        <p:blipFill>
          <a:blip r:embed="rId2">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2529252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EDACF5-99FB-6816-1134-88CE4DDC6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pic>
        <p:nvPicPr>
          <p:cNvPr id="2" name="Picture 1">
            <a:extLst>
              <a:ext uri="{FF2B5EF4-FFF2-40B4-BE49-F238E27FC236}">
                <a16:creationId xmlns:a16="http://schemas.microsoft.com/office/drawing/2014/main" id="{7FCCF9E6-0690-8421-74D0-011C2C2F8302}"/>
              </a:ext>
            </a:extLst>
          </p:cNvPr>
          <p:cNvPicPr>
            <a:picLocks noChangeAspect="1"/>
          </p:cNvPicPr>
          <p:nvPr/>
        </p:nvPicPr>
        <p:blipFill>
          <a:blip r:embed="rId3">
            <a:extLst>
              <a:ext uri="{28A0092B-C50C-407E-A947-70E740481C1C}">
                <a14:useLocalDpi xmlns:a14="http://schemas.microsoft.com/office/drawing/2010/main" val="0"/>
              </a:ext>
            </a:extLst>
          </a:blip>
          <a:srcRect l="10341" t="26317" r="9982" b="28188"/>
          <a:stretch/>
        </p:blipFill>
        <p:spPr>
          <a:xfrm>
            <a:off x="10063162" y="384703"/>
            <a:ext cx="1653316" cy="944035"/>
          </a:xfrm>
          <a:prstGeom prst="rect">
            <a:avLst/>
          </a:prstGeom>
        </p:spPr>
      </p:pic>
    </p:spTree>
    <p:extLst>
      <p:ext uri="{BB962C8B-B14F-4D97-AF65-F5344CB8AC3E}">
        <p14:creationId xmlns:p14="http://schemas.microsoft.com/office/powerpoint/2010/main" val="414707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4A8146-D112-9D94-2D60-F351B1526E40}"/>
              </a:ext>
            </a:extLst>
          </p:cNvPr>
          <p:cNvPicPr>
            <a:picLocks noChangeAspect="1"/>
          </p:cNvPicPr>
          <p:nvPr/>
        </p:nvPicPr>
        <p:blipFill>
          <a:blip r:embed="rId3">
            <a:extLst>
              <a:ext uri="{28A0092B-C50C-407E-A947-70E740481C1C}">
                <a14:useLocalDpi xmlns:a14="http://schemas.microsoft.com/office/drawing/2010/main" val="0"/>
              </a:ext>
            </a:extLst>
          </a:blip>
          <a:srcRect b="2621"/>
          <a:stretch>
            <a:fillRect/>
          </a:stretch>
        </p:blipFill>
        <p:spPr>
          <a:xfrm>
            <a:off x="1008184" y="179754"/>
            <a:ext cx="9144000" cy="6678246"/>
          </a:xfrm>
          <a:prstGeom prst="rect">
            <a:avLst/>
          </a:prstGeom>
        </p:spPr>
      </p:pic>
      <p:pic>
        <p:nvPicPr>
          <p:cNvPr id="2" name="Picture 1">
            <a:extLst>
              <a:ext uri="{FF2B5EF4-FFF2-40B4-BE49-F238E27FC236}">
                <a16:creationId xmlns:a16="http://schemas.microsoft.com/office/drawing/2014/main" id="{3296AA20-AD3F-1C2D-6039-DAFB13DE3A9A}"/>
              </a:ext>
            </a:extLst>
          </p:cNvPr>
          <p:cNvPicPr>
            <a:picLocks noChangeAspect="1"/>
          </p:cNvPicPr>
          <p:nvPr/>
        </p:nvPicPr>
        <p:blipFill>
          <a:blip r:embed="rId4">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351562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2176F75-BA1C-3091-B750-3ABC5D9D3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232D989-F263-CD65-2A82-3E8B8D0925F5}"/>
              </a:ext>
            </a:extLst>
          </p:cNvPr>
          <p:cNvSpPr txBox="1"/>
          <p:nvPr/>
        </p:nvSpPr>
        <p:spPr>
          <a:xfrm>
            <a:off x="8203546" y="3429000"/>
            <a:ext cx="2728837" cy="646331"/>
          </a:xfrm>
          <a:prstGeom prst="rect">
            <a:avLst/>
          </a:prstGeom>
          <a:noFill/>
        </p:spPr>
        <p:txBody>
          <a:bodyPr wrap="square" rtlCol="0">
            <a:spAutoFit/>
          </a:bodyPr>
          <a:lstStyle/>
          <a:p>
            <a:r>
              <a:rPr lang="en-US" b="1" dirty="0"/>
              <a:t>Get connected to essential community services.</a:t>
            </a:r>
          </a:p>
        </p:txBody>
      </p:sp>
      <p:pic>
        <p:nvPicPr>
          <p:cNvPr id="1028" name="Picture 4">
            <a:extLst>
              <a:ext uri="{FF2B5EF4-FFF2-40B4-BE49-F238E27FC236}">
                <a16:creationId xmlns:a16="http://schemas.microsoft.com/office/drawing/2014/main" id="{B8E29E6D-D666-EF7D-7546-019352939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200" y="4918624"/>
            <a:ext cx="4742380" cy="12035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1960701-B0BB-914E-2EA9-5E27E6858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3546" y="2209630"/>
            <a:ext cx="2781688" cy="1219370"/>
          </a:xfrm>
          <a:prstGeom prst="rect">
            <a:avLst/>
          </a:prstGeom>
        </p:spPr>
      </p:pic>
      <p:pic>
        <p:nvPicPr>
          <p:cNvPr id="2" name="Picture 1">
            <a:extLst>
              <a:ext uri="{FF2B5EF4-FFF2-40B4-BE49-F238E27FC236}">
                <a16:creationId xmlns:a16="http://schemas.microsoft.com/office/drawing/2014/main" id="{42C10D5F-AA8E-2F5B-87F4-C4F0E72F4FF2}"/>
              </a:ext>
            </a:extLst>
          </p:cNvPr>
          <p:cNvPicPr>
            <a:picLocks noChangeAspect="1"/>
          </p:cNvPicPr>
          <p:nvPr/>
        </p:nvPicPr>
        <p:blipFill>
          <a:blip r:embed="rId6">
            <a:extLst>
              <a:ext uri="{28A0092B-C50C-407E-A947-70E740481C1C}">
                <a14:useLocalDpi xmlns:a14="http://schemas.microsoft.com/office/drawing/2010/main" val="0"/>
              </a:ext>
            </a:extLst>
          </a:blip>
          <a:srcRect l="10341" t="26317" r="9982" b="28188"/>
          <a:stretch/>
        </p:blipFill>
        <p:spPr>
          <a:xfrm>
            <a:off x="9434512" y="286371"/>
            <a:ext cx="2262188" cy="1291698"/>
          </a:xfrm>
          <a:prstGeom prst="rect">
            <a:avLst/>
          </a:prstGeom>
        </p:spPr>
      </p:pic>
    </p:spTree>
    <p:extLst>
      <p:ext uri="{BB962C8B-B14F-4D97-AF65-F5344CB8AC3E}">
        <p14:creationId xmlns:p14="http://schemas.microsoft.com/office/powerpoint/2010/main" val="2672629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16312</TotalTime>
  <Words>1926</Words>
  <Application>Microsoft Office PowerPoint</Application>
  <PresentationFormat>Widescreen</PresentationFormat>
  <Paragraphs>233</Paragraphs>
  <Slides>38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Franklin Gothic Book</vt:lpstr>
      <vt:lpstr>Microsoft Sans Serif</vt:lpstr>
      <vt:lpstr>tahoma</vt:lpstr>
      <vt:lpstr>Wingdings</vt:lpstr>
      <vt:lpstr>Office Theme</vt:lpstr>
      <vt:lpstr> A new nonprofit dedicated to helping Floridians understand how Florida’s behavioral health system works and how to advocate to make it better. </vt:lpstr>
      <vt:lpstr>Your Co-Hosts</vt:lpstr>
      <vt:lpstr> </vt:lpstr>
      <vt:lpstr>Thank you to our sponsors!</vt:lpstr>
      <vt:lpstr>Meet Our Panelists</vt:lpstr>
      <vt:lpstr>Overview of the  Behavioral Health System</vt:lpstr>
      <vt:lpstr>PowerPoint Presentation</vt:lpstr>
      <vt:lpstr>PowerPoint Presentation</vt:lpstr>
      <vt:lpstr>PowerPoint Presentation</vt:lpstr>
      <vt:lpstr>In an Opioid Overdose Situation (Heroin, Fentanyl, Prescription Painkillers)</vt:lpstr>
      <vt:lpstr>Managing Entities Services and Programs</vt:lpstr>
      <vt:lpstr>PowerPoint Presentation</vt:lpstr>
      <vt:lpstr>PowerPoint Presentation</vt:lpstr>
      <vt:lpstr>PowerPoint Presentation</vt:lpstr>
      <vt:lpstr>PowerPoint Presentation</vt:lpstr>
      <vt:lpstr>Services Funded</vt:lpstr>
      <vt:lpstr>Multidisciplinary Teams</vt:lpstr>
      <vt:lpstr>Managing Entity Specialty Teams</vt:lpstr>
      <vt:lpstr>Evidence-Based Practices (EBP) Scientifically proven strategies for successful outcomes</vt:lpstr>
      <vt:lpstr>Care Coordination</vt:lpstr>
      <vt:lpstr>Peer Organizations </vt:lpstr>
      <vt:lpstr>SOAR </vt:lpstr>
      <vt:lpstr>Medicaid and Behavioral Health</vt:lpstr>
      <vt:lpstr>Medicaid and Behavioral Health</vt:lpstr>
      <vt:lpstr>Medicaid and Behavioral Health</vt:lpstr>
      <vt:lpstr>Medicaid and Behavioral Health</vt:lpstr>
      <vt:lpstr>Medicaid and Behavioral Health</vt:lpstr>
      <vt:lpstr>Medicaid and Behavioral Health</vt:lpstr>
      <vt:lpstr>Medicaid and Behavioral Health</vt:lpstr>
      <vt:lpstr>PowerPoint Presentation</vt:lpstr>
      <vt:lpstr>PowerPoint Presentation</vt:lpstr>
      <vt:lpstr>PowerPoint Presentation</vt:lpstr>
      <vt:lpstr>PowerPoint Presentation</vt:lpstr>
      <vt:lpstr>PowerPoint Presentation</vt:lpstr>
      <vt:lpstr>Q &amp; A</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Gayle Giese</dc:creator>
  <cp:lastModifiedBy>Gayle Giese</cp:lastModifiedBy>
  <cp:revision>99</cp:revision>
  <dcterms:created xsi:type="dcterms:W3CDTF">2025-05-16T20:14:55Z</dcterms:created>
  <dcterms:modified xsi:type="dcterms:W3CDTF">2025-06-18T18:40:03Z</dcterms:modified>
</cp:coreProperties>
</file>