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tmp" ContentType="image/p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4375" r:id="rId2"/>
    <p:sldId id="4323" r:id="rId3"/>
    <p:sldId id="4344" r:id="rId4"/>
    <p:sldId id="4324" r:id="rId5"/>
    <p:sldId id="4325" r:id="rId6"/>
    <p:sldId id="4419" r:id="rId7"/>
    <p:sldId id="4430" r:id="rId8"/>
    <p:sldId id="4427" r:id="rId9"/>
    <p:sldId id="4429" r:id="rId10"/>
    <p:sldId id="4428" r:id="rId11"/>
    <p:sldId id="4431" r:id="rId12"/>
    <p:sldId id="4420" r:id="rId13"/>
    <p:sldId id="4415" r:id="rId14"/>
    <p:sldId id="4416" r:id="rId15"/>
    <p:sldId id="4422" r:id="rId16"/>
    <p:sldId id="4408" r:id="rId17"/>
    <p:sldId id="4409" r:id="rId18"/>
    <p:sldId id="4414" r:id="rId19"/>
    <p:sldId id="4418" r:id="rId20"/>
    <p:sldId id="4405" r:id="rId21"/>
    <p:sldId id="4342" r:id="rId22"/>
    <p:sldId id="4334" r:id="rId23"/>
    <p:sldId id="4363" r:id="rId24"/>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3399FF"/>
    <a:srgbClr val="FF9933"/>
    <a:srgbClr val="00CCFF"/>
    <a:srgbClr val="33CC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3538" autoAdjust="0"/>
  </p:normalViewPr>
  <p:slideViewPr>
    <p:cSldViewPr snapToGrid="0">
      <p:cViewPr varScale="1">
        <p:scale>
          <a:sx n="87" d="100"/>
          <a:sy n="87" d="100"/>
        </p:scale>
        <p:origin x="528"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yle Giese" userId="26eb1b43e3b96df8" providerId="LiveId" clId="{3561BC6B-26AB-4909-8B9A-E142B52D6400}"/>
    <pc:docChg chg="undo custSel delSld modSld sldOrd">
      <pc:chgData name="Gayle Giese" userId="26eb1b43e3b96df8" providerId="LiveId" clId="{3561BC6B-26AB-4909-8B9A-E142B52D6400}" dt="2026-05-11T21:44:34.706" v="1154" actId="20577"/>
      <pc:docMkLst>
        <pc:docMk/>
      </pc:docMkLst>
      <pc:sldChg chg="modSp mod">
        <pc:chgData name="Gayle Giese" userId="26eb1b43e3b96df8" providerId="LiveId" clId="{3561BC6B-26AB-4909-8B9A-E142B52D6400}" dt="2026-05-10T14:53:46.255" v="13" actId="20577"/>
        <pc:sldMkLst>
          <pc:docMk/>
          <pc:sldMk cId="2790130599" sldId="4323"/>
        </pc:sldMkLst>
        <pc:spChg chg="mod">
          <ac:chgData name="Gayle Giese" userId="26eb1b43e3b96df8" providerId="LiveId" clId="{3561BC6B-26AB-4909-8B9A-E142B52D6400}" dt="2026-05-10T14:53:46.255" v="13" actId="20577"/>
          <ac:spMkLst>
            <pc:docMk/>
            <pc:sldMk cId="2790130599" sldId="4323"/>
            <ac:spMk id="3" creationId="{282EF739-99BA-468D-50C4-8807ECEAEE73}"/>
          </ac:spMkLst>
        </pc:spChg>
      </pc:sldChg>
      <pc:sldChg chg="del">
        <pc:chgData name="Gayle Giese" userId="26eb1b43e3b96df8" providerId="LiveId" clId="{3561BC6B-26AB-4909-8B9A-E142B52D6400}" dt="2026-05-10T15:02:56.176" v="17" actId="47"/>
        <pc:sldMkLst>
          <pc:docMk/>
          <pc:sldMk cId="3318086636" sldId="4381"/>
        </pc:sldMkLst>
      </pc:sldChg>
      <pc:sldChg chg="delSp modSp del mod">
        <pc:chgData name="Gayle Giese" userId="26eb1b43e3b96df8" providerId="LiveId" clId="{3561BC6B-26AB-4909-8B9A-E142B52D6400}" dt="2026-05-10T15:08:22.546" v="264" actId="47"/>
        <pc:sldMkLst>
          <pc:docMk/>
          <pc:sldMk cId="2122082640" sldId="4407"/>
        </pc:sldMkLst>
        <pc:spChg chg="del mod">
          <ac:chgData name="Gayle Giese" userId="26eb1b43e3b96df8" providerId="LiveId" clId="{3561BC6B-26AB-4909-8B9A-E142B52D6400}" dt="2026-05-10T15:08:21.720" v="263"/>
          <ac:spMkLst>
            <pc:docMk/>
            <pc:sldMk cId="2122082640" sldId="4407"/>
            <ac:spMk id="6" creationId="{24DD3D91-BD5D-9717-7F22-DC6E8DC93347}"/>
          </ac:spMkLst>
        </pc:spChg>
      </pc:sldChg>
      <pc:sldChg chg="addSp modSp mod">
        <pc:chgData name="Gayle Giese" userId="26eb1b43e3b96df8" providerId="LiveId" clId="{3561BC6B-26AB-4909-8B9A-E142B52D6400}" dt="2026-05-10T15:09:37.993" v="279" actId="1035"/>
        <pc:sldMkLst>
          <pc:docMk/>
          <pc:sldMk cId="667479793" sldId="4408"/>
        </pc:sldMkLst>
        <pc:spChg chg="mod">
          <ac:chgData name="Gayle Giese" userId="26eb1b43e3b96df8" providerId="LiveId" clId="{3561BC6B-26AB-4909-8B9A-E142B52D6400}" dt="2026-05-10T15:09:37.993" v="279" actId="1035"/>
          <ac:spMkLst>
            <pc:docMk/>
            <pc:sldMk cId="667479793" sldId="4408"/>
            <ac:spMk id="3" creationId="{1DB1B8AF-5B57-AD75-4F06-1897284E19E5}"/>
          </ac:spMkLst>
        </pc:spChg>
        <pc:picChg chg="add mod">
          <ac:chgData name="Gayle Giese" userId="26eb1b43e3b96df8" providerId="LiveId" clId="{3561BC6B-26AB-4909-8B9A-E142B52D6400}" dt="2026-05-10T15:08:02.168" v="260" actId="1076"/>
          <ac:picMkLst>
            <pc:docMk/>
            <pc:sldMk cId="667479793" sldId="4408"/>
            <ac:picMk id="4" creationId="{7B3AB090-8742-0716-205F-BBD62310A179}"/>
          </ac:picMkLst>
        </pc:picChg>
      </pc:sldChg>
      <pc:sldChg chg="addSp modSp mod">
        <pc:chgData name="Gayle Giese" userId="26eb1b43e3b96df8" providerId="LiveId" clId="{3561BC6B-26AB-4909-8B9A-E142B52D6400}" dt="2026-05-10T15:14:01.321" v="342" actId="14100"/>
        <pc:sldMkLst>
          <pc:docMk/>
          <pc:sldMk cId="2802431038" sldId="4409"/>
        </pc:sldMkLst>
        <pc:spChg chg="mod">
          <ac:chgData name="Gayle Giese" userId="26eb1b43e3b96df8" providerId="LiveId" clId="{3561BC6B-26AB-4909-8B9A-E142B52D6400}" dt="2026-05-10T15:14:01.321" v="342" actId="14100"/>
          <ac:spMkLst>
            <pc:docMk/>
            <pc:sldMk cId="2802431038" sldId="4409"/>
            <ac:spMk id="3" creationId="{A2F6FC3C-F4EE-4377-A600-14792258F71E}"/>
          </ac:spMkLst>
        </pc:spChg>
        <pc:picChg chg="add mod">
          <ac:chgData name="Gayle Giese" userId="26eb1b43e3b96df8" providerId="LiveId" clId="{3561BC6B-26AB-4909-8B9A-E142B52D6400}" dt="2026-05-10T15:13:55.412" v="341" actId="1076"/>
          <ac:picMkLst>
            <pc:docMk/>
            <pc:sldMk cId="2802431038" sldId="4409"/>
            <ac:picMk id="4" creationId="{E8D05F2A-5F26-13E5-D712-D41725164EAB}"/>
          </ac:picMkLst>
        </pc:picChg>
      </pc:sldChg>
      <pc:sldChg chg="modSp mod modNotesTx">
        <pc:chgData name="Gayle Giese" userId="26eb1b43e3b96df8" providerId="LiveId" clId="{3561BC6B-26AB-4909-8B9A-E142B52D6400}" dt="2026-05-10T15:18:52.268" v="732" actId="20577"/>
        <pc:sldMkLst>
          <pc:docMk/>
          <pc:sldMk cId="3322100881" sldId="4414"/>
        </pc:sldMkLst>
        <pc:spChg chg="mod">
          <ac:chgData name="Gayle Giese" userId="26eb1b43e3b96df8" providerId="LiveId" clId="{3561BC6B-26AB-4909-8B9A-E142B52D6400}" dt="2026-05-10T15:14:46.675" v="483" actId="1036"/>
          <ac:spMkLst>
            <pc:docMk/>
            <pc:sldMk cId="3322100881" sldId="4414"/>
            <ac:spMk id="3" creationId="{C5C70A15-5BFF-1E63-F4A6-8479B4A0E109}"/>
          </ac:spMkLst>
        </pc:spChg>
      </pc:sldChg>
      <pc:sldChg chg="modSp mod modNotesTx">
        <pc:chgData name="Gayle Giese" userId="26eb1b43e3b96df8" providerId="LiveId" clId="{3561BC6B-26AB-4909-8B9A-E142B52D6400}" dt="2026-05-10T15:27:47.663" v="792" actId="20577"/>
        <pc:sldMkLst>
          <pc:docMk/>
          <pc:sldMk cId="1140041590" sldId="4418"/>
        </pc:sldMkLst>
        <pc:spChg chg="mod">
          <ac:chgData name="Gayle Giese" userId="26eb1b43e3b96df8" providerId="LiveId" clId="{3561BC6B-26AB-4909-8B9A-E142B52D6400}" dt="2026-05-10T15:15:13.513" v="484" actId="14100"/>
          <ac:spMkLst>
            <pc:docMk/>
            <pc:sldMk cId="1140041590" sldId="4418"/>
            <ac:spMk id="16" creationId="{68520C7D-8598-C30F-2B8F-63ABD4E4BF7D}"/>
          </ac:spMkLst>
        </pc:spChg>
        <pc:picChg chg="mod">
          <ac:chgData name="Gayle Giese" userId="26eb1b43e3b96df8" providerId="LiveId" clId="{3561BC6B-26AB-4909-8B9A-E142B52D6400}" dt="2026-05-10T15:15:22.085" v="497" actId="1038"/>
          <ac:picMkLst>
            <pc:docMk/>
            <pc:sldMk cId="1140041590" sldId="4418"/>
            <ac:picMk id="2" creationId="{EED3C46B-9D68-D846-A5EA-B728F422EFE4}"/>
          </ac:picMkLst>
        </pc:picChg>
      </pc:sldChg>
      <pc:sldChg chg="modSp mod ord">
        <pc:chgData name="Gayle Giese" userId="26eb1b43e3b96df8" providerId="LiveId" clId="{3561BC6B-26AB-4909-8B9A-E142B52D6400}" dt="2026-05-10T14:57:25.275" v="16" actId="20577"/>
        <pc:sldMkLst>
          <pc:docMk/>
          <pc:sldMk cId="3286297645" sldId="4427"/>
        </pc:sldMkLst>
        <pc:spChg chg="mod">
          <ac:chgData name="Gayle Giese" userId="26eb1b43e3b96df8" providerId="LiveId" clId="{3561BC6B-26AB-4909-8B9A-E142B52D6400}" dt="2026-05-10T14:57:25.275" v="16" actId="20577"/>
          <ac:spMkLst>
            <pc:docMk/>
            <pc:sldMk cId="3286297645" sldId="4427"/>
            <ac:spMk id="7" creationId="{DBDF2539-893B-FCD3-5635-2E3A1702E010}"/>
          </ac:spMkLst>
        </pc:spChg>
      </pc:sldChg>
      <pc:sldChg chg="addSp modSp mod modNotesTx">
        <pc:chgData name="Gayle Giese" userId="26eb1b43e3b96df8" providerId="LiveId" clId="{3561BC6B-26AB-4909-8B9A-E142B52D6400}" dt="2026-05-11T21:44:34.706" v="1154" actId="20577"/>
        <pc:sldMkLst>
          <pc:docMk/>
          <pc:sldMk cId="3390929449" sldId="4431"/>
        </pc:sldMkLst>
        <pc:spChg chg="mod">
          <ac:chgData name="Gayle Giese" userId="26eb1b43e3b96df8" providerId="LiveId" clId="{3561BC6B-26AB-4909-8B9A-E142B52D6400}" dt="2026-05-11T21:43:50.344" v="1048" actId="1036"/>
          <ac:spMkLst>
            <pc:docMk/>
            <pc:sldMk cId="3390929449" sldId="4431"/>
            <ac:spMk id="3" creationId="{416CA984-CB02-879E-9F15-C703C3584926}"/>
          </ac:spMkLst>
        </pc:spChg>
        <pc:picChg chg="mod modCrop">
          <ac:chgData name="Gayle Giese" userId="26eb1b43e3b96df8" providerId="LiveId" clId="{3561BC6B-26AB-4909-8B9A-E142B52D6400}" dt="2026-05-11T21:43:38.313" v="1035" actId="1036"/>
          <ac:picMkLst>
            <pc:docMk/>
            <pc:sldMk cId="3390929449" sldId="4431"/>
            <ac:picMk id="5" creationId="{D1A3BE7F-A9E0-C480-D05B-5C6E35DCAD8C}"/>
          </ac:picMkLst>
        </pc:picChg>
        <pc:picChg chg="add mod modCrop">
          <ac:chgData name="Gayle Giese" userId="26eb1b43e3b96df8" providerId="LiveId" clId="{3561BC6B-26AB-4909-8B9A-E142B52D6400}" dt="2026-05-11T21:42:24.371" v="983" actId="1076"/>
          <ac:picMkLst>
            <pc:docMk/>
            <pc:sldMk cId="3390929449" sldId="4431"/>
            <ac:picMk id="6" creationId="{8B6DB601-B270-CC6A-4C28-268742BDD44D}"/>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89ECEEAE-F967-476F-9270-3E9A2AEA09A6}" type="datetimeFigureOut">
              <a:rPr lang="en-US" smtClean="0"/>
              <a:t>5/10/2026</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0E11657E-29BD-4821-ADCB-57F3EC691326}" type="slidenum">
              <a:rPr lang="en-US" smtClean="0"/>
              <a:t>‹#›</a:t>
            </a:fld>
            <a:endParaRPr lang="en-US"/>
          </a:p>
        </p:txBody>
      </p:sp>
    </p:spTree>
    <p:extLst>
      <p:ext uri="{BB962C8B-B14F-4D97-AF65-F5344CB8AC3E}">
        <p14:creationId xmlns:p14="http://schemas.microsoft.com/office/powerpoint/2010/main" val="23923803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11657E-29BD-4821-ADCB-57F3EC691326}" type="slidenum">
              <a:rPr lang="en-US" smtClean="0"/>
              <a:t>1</a:t>
            </a:fld>
            <a:endParaRPr lang="en-US"/>
          </a:p>
        </p:txBody>
      </p:sp>
    </p:spTree>
    <p:extLst>
      <p:ext uri="{BB962C8B-B14F-4D97-AF65-F5344CB8AC3E}">
        <p14:creationId xmlns:p14="http://schemas.microsoft.com/office/powerpoint/2010/main" val="10657428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Marsha to describe what is in the guide.</a:t>
            </a:r>
          </a:p>
        </p:txBody>
      </p:sp>
      <p:sp>
        <p:nvSpPr>
          <p:cNvPr id="4" name="Slide Number Placeholder 3"/>
          <p:cNvSpPr>
            <a:spLocks noGrp="1"/>
          </p:cNvSpPr>
          <p:nvPr>
            <p:ph type="sldNum" sz="quarter" idx="5"/>
          </p:nvPr>
        </p:nvSpPr>
        <p:spPr/>
        <p:txBody>
          <a:bodyPr/>
          <a:lstStyle/>
          <a:p>
            <a:fld id="{0E11657E-29BD-4821-ADCB-57F3EC691326}" type="slidenum">
              <a:rPr lang="en-US" smtClean="0"/>
              <a:t>12</a:t>
            </a:fld>
            <a:endParaRPr lang="en-US"/>
          </a:p>
        </p:txBody>
      </p:sp>
    </p:spTree>
    <p:extLst>
      <p:ext uri="{BB962C8B-B14F-4D97-AF65-F5344CB8AC3E}">
        <p14:creationId xmlns:p14="http://schemas.microsoft.com/office/powerpoint/2010/main" val="9721484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Marsha to describe. Katherine to help.</a:t>
            </a:r>
          </a:p>
        </p:txBody>
      </p:sp>
      <p:sp>
        <p:nvSpPr>
          <p:cNvPr id="4" name="Slide Number Placeholder 3"/>
          <p:cNvSpPr>
            <a:spLocks noGrp="1"/>
          </p:cNvSpPr>
          <p:nvPr>
            <p:ph type="sldNum" sz="quarter" idx="5"/>
          </p:nvPr>
        </p:nvSpPr>
        <p:spPr/>
        <p:txBody>
          <a:bodyPr/>
          <a:lstStyle/>
          <a:p>
            <a:fld id="{0E11657E-29BD-4821-ADCB-57F3EC691326}" type="slidenum">
              <a:rPr lang="en-US" smtClean="0"/>
              <a:t>13</a:t>
            </a:fld>
            <a:endParaRPr lang="en-US"/>
          </a:p>
        </p:txBody>
      </p:sp>
    </p:spTree>
    <p:extLst>
      <p:ext uri="{BB962C8B-B14F-4D97-AF65-F5344CB8AC3E}">
        <p14:creationId xmlns:p14="http://schemas.microsoft.com/office/powerpoint/2010/main" val="6005982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Gayle to give brief explanation</a:t>
            </a:r>
          </a:p>
        </p:txBody>
      </p:sp>
      <p:sp>
        <p:nvSpPr>
          <p:cNvPr id="4" name="Slide Number Placeholder 3"/>
          <p:cNvSpPr>
            <a:spLocks noGrp="1"/>
          </p:cNvSpPr>
          <p:nvPr>
            <p:ph type="sldNum" sz="quarter" idx="5"/>
          </p:nvPr>
        </p:nvSpPr>
        <p:spPr/>
        <p:txBody>
          <a:bodyPr/>
          <a:lstStyle/>
          <a:p>
            <a:fld id="{0E11657E-29BD-4821-ADCB-57F3EC691326}" type="slidenum">
              <a:rPr lang="en-US" smtClean="0"/>
              <a:t>15</a:t>
            </a:fld>
            <a:endParaRPr lang="en-US"/>
          </a:p>
        </p:txBody>
      </p:sp>
    </p:spTree>
    <p:extLst>
      <p:ext uri="{BB962C8B-B14F-4D97-AF65-F5344CB8AC3E}">
        <p14:creationId xmlns:p14="http://schemas.microsoft.com/office/powerpoint/2010/main" val="22767246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Commitment to better outcomes! Change in US likely would be driven by health insurance companies and hospital leadership.  I am in triangle of care now – </a:t>
            </a:r>
            <a:r>
              <a:rPr lang="en-US" dirty="0" err="1"/>
              <a:t>mychart</a:t>
            </a:r>
            <a:r>
              <a:rPr lang="en-US" dirty="0"/>
              <a:t>. Providers work as a team and invested in getting input. Changes in Baker Act . . . (to next slide)</a:t>
            </a:r>
          </a:p>
        </p:txBody>
      </p:sp>
      <p:sp>
        <p:nvSpPr>
          <p:cNvPr id="4" name="Slide Number Placeholder 3"/>
          <p:cNvSpPr>
            <a:spLocks noGrp="1"/>
          </p:cNvSpPr>
          <p:nvPr>
            <p:ph type="sldNum" sz="quarter" idx="5"/>
          </p:nvPr>
        </p:nvSpPr>
        <p:spPr/>
        <p:txBody>
          <a:bodyPr/>
          <a:lstStyle/>
          <a:p>
            <a:fld id="{0E11657E-29BD-4821-ADCB-57F3EC691326}" type="slidenum">
              <a:rPr lang="en-US" smtClean="0"/>
              <a:t>18</a:t>
            </a:fld>
            <a:endParaRPr lang="en-US"/>
          </a:p>
        </p:txBody>
      </p:sp>
    </p:spTree>
    <p:extLst>
      <p:ext uri="{BB962C8B-B14F-4D97-AF65-F5344CB8AC3E}">
        <p14:creationId xmlns:p14="http://schemas.microsoft.com/office/powerpoint/2010/main" val="7059590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Requires receiving facilities to implement policies outlining strategies for how they will comprehensively address the needs of individuals who demonstrate a high utilization of receiving facility services to avoid or reduce future use of crisis stabilization services. </a:t>
            </a:r>
          </a:p>
          <a:p>
            <a:endParaRPr lang="en-US" dirty="0"/>
          </a:p>
        </p:txBody>
      </p:sp>
      <p:sp>
        <p:nvSpPr>
          <p:cNvPr id="4" name="Slide Number Placeholder 3"/>
          <p:cNvSpPr>
            <a:spLocks noGrp="1"/>
          </p:cNvSpPr>
          <p:nvPr>
            <p:ph type="sldNum" sz="quarter" idx="5"/>
          </p:nvPr>
        </p:nvSpPr>
        <p:spPr/>
        <p:txBody>
          <a:bodyPr/>
          <a:lstStyle/>
          <a:p>
            <a:fld id="{0E11657E-29BD-4821-ADCB-57F3EC691326}" type="slidenum">
              <a:rPr lang="en-US" smtClean="0"/>
              <a:t>19</a:t>
            </a:fld>
            <a:endParaRPr lang="en-US"/>
          </a:p>
        </p:txBody>
      </p:sp>
    </p:spTree>
    <p:extLst>
      <p:ext uri="{BB962C8B-B14F-4D97-AF65-F5344CB8AC3E}">
        <p14:creationId xmlns:p14="http://schemas.microsoft.com/office/powerpoint/2010/main" val="2047226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AMY – welcomes everyone and continues through slide 6</a:t>
            </a:r>
          </a:p>
        </p:txBody>
      </p:sp>
      <p:sp>
        <p:nvSpPr>
          <p:cNvPr id="4" name="Slide Number Placeholder 3"/>
          <p:cNvSpPr>
            <a:spLocks noGrp="1"/>
          </p:cNvSpPr>
          <p:nvPr>
            <p:ph type="sldNum" sz="quarter" idx="5"/>
          </p:nvPr>
        </p:nvSpPr>
        <p:spPr/>
        <p:txBody>
          <a:bodyPr/>
          <a:lstStyle/>
          <a:p>
            <a:fld id="{0E11657E-29BD-4821-ADCB-57F3EC691326}" type="slidenum">
              <a:rPr lang="en-US" smtClean="0"/>
              <a:t>3</a:t>
            </a:fld>
            <a:endParaRPr lang="en-US"/>
          </a:p>
        </p:txBody>
      </p:sp>
    </p:spTree>
    <p:extLst>
      <p:ext uri="{BB962C8B-B14F-4D97-AF65-F5344CB8AC3E}">
        <p14:creationId xmlns:p14="http://schemas.microsoft.com/office/powerpoint/2010/main" val="42530435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that Families are often the most likely support system during and after treatment.</a:t>
            </a:r>
          </a:p>
        </p:txBody>
      </p:sp>
      <p:sp>
        <p:nvSpPr>
          <p:cNvPr id="4" name="Slide Number Placeholder 3"/>
          <p:cNvSpPr>
            <a:spLocks noGrp="1"/>
          </p:cNvSpPr>
          <p:nvPr>
            <p:ph type="sldNum" sz="quarter" idx="5"/>
          </p:nvPr>
        </p:nvSpPr>
        <p:spPr/>
        <p:txBody>
          <a:bodyPr/>
          <a:lstStyle/>
          <a:p>
            <a:fld id="{0E11657E-29BD-4821-ADCB-57F3EC691326}" type="slidenum">
              <a:rPr lang="en-US" smtClean="0"/>
              <a:t>5</a:t>
            </a:fld>
            <a:endParaRPr lang="en-US"/>
          </a:p>
        </p:txBody>
      </p:sp>
    </p:spTree>
    <p:extLst>
      <p:ext uri="{BB962C8B-B14F-4D97-AF65-F5344CB8AC3E}">
        <p14:creationId xmlns:p14="http://schemas.microsoft.com/office/powerpoint/2010/main" val="26880004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Amy, I got this info. from Alpert JFS in a recent webinar they did about housing options.</a:t>
            </a:r>
          </a:p>
        </p:txBody>
      </p:sp>
      <p:sp>
        <p:nvSpPr>
          <p:cNvPr id="4" name="Slide Number Placeholder 3"/>
          <p:cNvSpPr>
            <a:spLocks noGrp="1"/>
          </p:cNvSpPr>
          <p:nvPr>
            <p:ph type="sldNum" sz="quarter" idx="5"/>
          </p:nvPr>
        </p:nvSpPr>
        <p:spPr/>
        <p:txBody>
          <a:bodyPr/>
          <a:lstStyle/>
          <a:p>
            <a:fld id="{0E11657E-29BD-4821-ADCB-57F3EC691326}" type="slidenum">
              <a:rPr lang="en-US" smtClean="0"/>
              <a:t>6</a:t>
            </a:fld>
            <a:endParaRPr lang="en-US"/>
          </a:p>
        </p:txBody>
      </p:sp>
    </p:spTree>
    <p:extLst>
      <p:ext uri="{BB962C8B-B14F-4D97-AF65-F5344CB8AC3E}">
        <p14:creationId xmlns:p14="http://schemas.microsoft.com/office/powerpoint/2010/main" val="20922169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546CA0-53C4-9261-481A-D99407EC40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8F9186-9999-11EB-BF1A-946958DDDD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6E65C6-3EA0-A502-FD8D-5C588188E81F}"/>
              </a:ext>
            </a:extLst>
          </p:cNvPr>
          <p:cNvSpPr>
            <a:spLocks noGrp="1"/>
          </p:cNvSpPr>
          <p:nvPr>
            <p:ph type="body" idx="1"/>
          </p:nvPr>
        </p:nvSpPr>
        <p:spPr/>
        <p:txBody>
          <a:bodyPr/>
          <a:lstStyle/>
          <a:p>
            <a:r>
              <a:rPr lang="en-US" dirty="0"/>
              <a:t>Katherine.    Add photos and bios</a:t>
            </a:r>
          </a:p>
        </p:txBody>
      </p:sp>
      <p:sp>
        <p:nvSpPr>
          <p:cNvPr id="4" name="Slide Number Placeholder 3">
            <a:extLst>
              <a:ext uri="{FF2B5EF4-FFF2-40B4-BE49-F238E27FC236}">
                <a16:creationId xmlns:a16="http://schemas.microsoft.com/office/drawing/2014/main" id="{36757D76-14AE-17E9-B50C-80422A2E5CC4}"/>
              </a:ext>
            </a:extLst>
          </p:cNvPr>
          <p:cNvSpPr>
            <a:spLocks noGrp="1"/>
          </p:cNvSpPr>
          <p:nvPr>
            <p:ph type="sldNum" sz="quarter" idx="5"/>
          </p:nvPr>
        </p:nvSpPr>
        <p:spPr/>
        <p:txBody>
          <a:bodyPr/>
          <a:lstStyle/>
          <a:p>
            <a:fld id="{0E11657E-29BD-4821-ADCB-57F3EC691326}" type="slidenum">
              <a:rPr lang="en-US" smtClean="0"/>
              <a:t>7</a:t>
            </a:fld>
            <a:endParaRPr lang="en-US"/>
          </a:p>
        </p:txBody>
      </p:sp>
    </p:spTree>
    <p:extLst>
      <p:ext uri="{BB962C8B-B14F-4D97-AF65-F5344CB8AC3E}">
        <p14:creationId xmlns:p14="http://schemas.microsoft.com/office/powerpoint/2010/main" val="36586309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B3BB87-EB13-C888-C8E7-B3769FF5A3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E50953-BC1A-8817-1757-23A6EEFC29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F7F22D-A891-2710-FEB2-E3952083EEA7}"/>
              </a:ext>
            </a:extLst>
          </p:cNvPr>
          <p:cNvSpPr>
            <a:spLocks noGrp="1"/>
          </p:cNvSpPr>
          <p:nvPr>
            <p:ph type="body" idx="1"/>
          </p:nvPr>
        </p:nvSpPr>
        <p:spPr/>
        <p:txBody>
          <a:bodyPr/>
          <a:lstStyle/>
          <a:p>
            <a:r>
              <a:rPr lang="en-US" dirty="0"/>
              <a:t>Katherine. Following this slide, the focus is on the speakers until the HIPAA slide later.</a:t>
            </a:r>
          </a:p>
        </p:txBody>
      </p:sp>
      <p:sp>
        <p:nvSpPr>
          <p:cNvPr id="4" name="Slide Number Placeholder 3">
            <a:extLst>
              <a:ext uri="{FF2B5EF4-FFF2-40B4-BE49-F238E27FC236}">
                <a16:creationId xmlns:a16="http://schemas.microsoft.com/office/drawing/2014/main" id="{30FBCFB3-9B6D-77BF-3BFF-1BE5ED3DD044}"/>
              </a:ext>
            </a:extLst>
          </p:cNvPr>
          <p:cNvSpPr>
            <a:spLocks noGrp="1"/>
          </p:cNvSpPr>
          <p:nvPr>
            <p:ph type="sldNum" sz="quarter" idx="5"/>
          </p:nvPr>
        </p:nvSpPr>
        <p:spPr/>
        <p:txBody>
          <a:bodyPr/>
          <a:lstStyle/>
          <a:p>
            <a:fld id="{0E11657E-29BD-4821-ADCB-57F3EC691326}" type="slidenum">
              <a:rPr lang="en-US" smtClean="0"/>
              <a:t>8</a:t>
            </a:fld>
            <a:endParaRPr lang="en-US"/>
          </a:p>
        </p:txBody>
      </p:sp>
    </p:spTree>
    <p:extLst>
      <p:ext uri="{BB962C8B-B14F-4D97-AF65-F5344CB8AC3E}">
        <p14:creationId xmlns:p14="http://schemas.microsoft.com/office/powerpoint/2010/main" val="6086482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D77DA8-AA77-8138-607A-227AA7B18F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A52793-44A2-B823-A7E8-E4A3F7D13D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343831-5C90-4615-14E4-BE66FB019867}"/>
              </a:ext>
            </a:extLst>
          </p:cNvPr>
          <p:cNvSpPr>
            <a:spLocks noGrp="1"/>
          </p:cNvSpPr>
          <p:nvPr>
            <p:ph type="body" idx="1"/>
          </p:nvPr>
        </p:nvSpPr>
        <p:spPr/>
        <p:txBody>
          <a:bodyPr/>
          <a:lstStyle/>
          <a:p>
            <a:r>
              <a:rPr lang="en-US" dirty="0"/>
              <a:t>Katherine.    Add photos and bios</a:t>
            </a:r>
          </a:p>
        </p:txBody>
      </p:sp>
      <p:sp>
        <p:nvSpPr>
          <p:cNvPr id="4" name="Slide Number Placeholder 3">
            <a:extLst>
              <a:ext uri="{FF2B5EF4-FFF2-40B4-BE49-F238E27FC236}">
                <a16:creationId xmlns:a16="http://schemas.microsoft.com/office/drawing/2014/main" id="{AABF48D3-D96B-165F-FD7B-F3CE8C8924CB}"/>
              </a:ext>
            </a:extLst>
          </p:cNvPr>
          <p:cNvSpPr>
            <a:spLocks noGrp="1"/>
          </p:cNvSpPr>
          <p:nvPr>
            <p:ph type="sldNum" sz="quarter" idx="5"/>
          </p:nvPr>
        </p:nvSpPr>
        <p:spPr/>
        <p:txBody>
          <a:bodyPr/>
          <a:lstStyle/>
          <a:p>
            <a:fld id="{0E11657E-29BD-4821-ADCB-57F3EC691326}" type="slidenum">
              <a:rPr lang="en-US" smtClean="0"/>
              <a:t>9</a:t>
            </a:fld>
            <a:endParaRPr lang="en-US"/>
          </a:p>
        </p:txBody>
      </p:sp>
    </p:spTree>
    <p:extLst>
      <p:ext uri="{BB962C8B-B14F-4D97-AF65-F5344CB8AC3E}">
        <p14:creationId xmlns:p14="http://schemas.microsoft.com/office/powerpoint/2010/main" val="11749411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78BDDF-4179-0198-303F-0408330F96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55F463-642F-EBE8-E3DC-ABF528E00E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E60D45-4BB5-8413-2E4A-B964B3E6E096}"/>
              </a:ext>
            </a:extLst>
          </p:cNvPr>
          <p:cNvSpPr>
            <a:spLocks noGrp="1"/>
          </p:cNvSpPr>
          <p:nvPr>
            <p:ph type="body" idx="1"/>
          </p:nvPr>
        </p:nvSpPr>
        <p:spPr/>
        <p:txBody>
          <a:bodyPr/>
          <a:lstStyle/>
          <a:p>
            <a:r>
              <a:rPr lang="en-US" dirty="0"/>
              <a:t>Katherine. Following this slide, the focus is on the speakers until the HIPAA slide later.</a:t>
            </a:r>
          </a:p>
        </p:txBody>
      </p:sp>
      <p:sp>
        <p:nvSpPr>
          <p:cNvPr id="4" name="Slide Number Placeholder 3">
            <a:extLst>
              <a:ext uri="{FF2B5EF4-FFF2-40B4-BE49-F238E27FC236}">
                <a16:creationId xmlns:a16="http://schemas.microsoft.com/office/drawing/2014/main" id="{4DF6F7C2-EE2E-F397-9387-24635E420BF3}"/>
              </a:ext>
            </a:extLst>
          </p:cNvPr>
          <p:cNvSpPr>
            <a:spLocks noGrp="1"/>
          </p:cNvSpPr>
          <p:nvPr>
            <p:ph type="sldNum" sz="quarter" idx="5"/>
          </p:nvPr>
        </p:nvSpPr>
        <p:spPr/>
        <p:txBody>
          <a:bodyPr/>
          <a:lstStyle/>
          <a:p>
            <a:fld id="{0E11657E-29BD-4821-ADCB-57F3EC691326}" type="slidenum">
              <a:rPr lang="en-US" smtClean="0"/>
              <a:t>10</a:t>
            </a:fld>
            <a:endParaRPr lang="en-US"/>
          </a:p>
        </p:txBody>
      </p:sp>
    </p:spTree>
    <p:extLst>
      <p:ext uri="{BB962C8B-B14F-4D97-AF65-F5344CB8AC3E}">
        <p14:creationId xmlns:p14="http://schemas.microsoft.com/office/powerpoint/2010/main" val="9689048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C12A3-875E-40F8-0319-7C73085E92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8C71AC-6158-103B-1457-6A50BEA7AB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A9C7B7-20D7-5AEE-EF3A-4F686AF28E8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81C87F8-510F-41E5-3CA4-3396F0A1BEFD}"/>
              </a:ext>
            </a:extLst>
          </p:cNvPr>
          <p:cNvSpPr>
            <a:spLocks noGrp="1"/>
          </p:cNvSpPr>
          <p:nvPr>
            <p:ph type="sldNum" sz="quarter" idx="5"/>
          </p:nvPr>
        </p:nvSpPr>
        <p:spPr/>
        <p:txBody>
          <a:bodyPr/>
          <a:lstStyle/>
          <a:p>
            <a:fld id="{0E11657E-29BD-4821-ADCB-57F3EC691326}" type="slidenum">
              <a:rPr lang="en-US" smtClean="0"/>
              <a:t>11</a:t>
            </a:fld>
            <a:endParaRPr lang="en-US"/>
          </a:p>
        </p:txBody>
      </p:sp>
    </p:spTree>
    <p:extLst>
      <p:ext uri="{BB962C8B-B14F-4D97-AF65-F5344CB8AC3E}">
        <p14:creationId xmlns:p14="http://schemas.microsoft.com/office/powerpoint/2010/main" val="21118415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D32FBC-8FA8-99F1-0E93-427B0C1C0ED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8764143-8F0F-95CC-3859-8643335CE0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E3052C6-D449-1433-451A-D643832310A9}"/>
              </a:ext>
            </a:extLst>
          </p:cNvPr>
          <p:cNvSpPr>
            <a:spLocks noGrp="1"/>
          </p:cNvSpPr>
          <p:nvPr>
            <p:ph type="dt" sz="half" idx="10"/>
          </p:nvPr>
        </p:nvSpPr>
        <p:spPr/>
        <p:txBody>
          <a:bodyPr/>
          <a:lstStyle/>
          <a:p>
            <a:fld id="{0BA86CF8-63A4-4C30-A10E-B77405AC8638}" type="datetimeFigureOut">
              <a:rPr lang="en-US" smtClean="0"/>
              <a:t>5/10/2026</a:t>
            </a:fld>
            <a:endParaRPr lang="en-US"/>
          </a:p>
        </p:txBody>
      </p:sp>
      <p:sp>
        <p:nvSpPr>
          <p:cNvPr id="5" name="Footer Placeholder 4">
            <a:extLst>
              <a:ext uri="{FF2B5EF4-FFF2-40B4-BE49-F238E27FC236}">
                <a16:creationId xmlns:a16="http://schemas.microsoft.com/office/drawing/2014/main" id="{3E74DE40-C821-7749-7310-DAB533DE68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F3246A-8ACC-7433-1BD3-6EC0DBF6B402}"/>
              </a:ext>
            </a:extLst>
          </p:cNvPr>
          <p:cNvSpPr>
            <a:spLocks noGrp="1"/>
          </p:cNvSpPr>
          <p:nvPr>
            <p:ph type="sldNum" sz="quarter" idx="12"/>
          </p:nvPr>
        </p:nvSpPr>
        <p:spPr/>
        <p:txBody>
          <a:bodyPr/>
          <a:lstStyle/>
          <a:p>
            <a:fld id="{CDC598DC-7F84-451B-A3FB-D11BDA2B24F3}" type="slidenum">
              <a:rPr lang="en-US" smtClean="0"/>
              <a:t>‹#›</a:t>
            </a:fld>
            <a:endParaRPr lang="en-US"/>
          </a:p>
        </p:txBody>
      </p:sp>
    </p:spTree>
    <p:extLst>
      <p:ext uri="{BB962C8B-B14F-4D97-AF65-F5344CB8AC3E}">
        <p14:creationId xmlns:p14="http://schemas.microsoft.com/office/powerpoint/2010/main" val="15848106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8B36C0-4F61-E0A6-0CEF-28E68E66D30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A4B4919-D048-DD4B-2FFC-8065DC82C4A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9CBC32-ED14-FBC8-C084-FC38E35A3110}"/>
              </a:ext>
            </a:extLst>
          </p:cNvPr>
          <p:cNvSpPr>
            <a:spLocks noGrp="1"/>
          </p:cNvSpPr>
          <p:nvPr>
            <p:ph type="dt" sz="half" idx="10"/>
          </p:nvPr>
        </p:nvSpPr>
        <p:spPr/>
        <p:txBody>
          <a:bodyPr/>
          <a:lstStyle/>
          <a:p>
            <a:fld id="{0BA86CF8-63A4-4C30-A10E-B77405AC8638}" type="datetimeFigureOut">
              <a:rPr lang="en-US" smtClean="0"/>
              <a:t>5/10/2026</a:t>
            </a:fld>
            <a:endParaRPr lang="en-US"/>
          </a:p>
        </p:txBody>
      </p:sp>
      <p:sp>
        <p:nvSpPr>
          <p:cNvPr id="5" name="Footer Placeholder 4">
            <a:extLst>
              <a:ext uri="{FF2B5EF4-FFF2-40B4-BE49-F238E27FC236}">
                <a16:creationId xmlns:a16="http://schemas.microsoft.com/office/drawing/2014/main" id="{D8057EB3-A48C-CBE4-3D8C-797FB9C981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CD2AE6-8449-E6A0-2AAF-78E6F40F5A48}"/>
              </a:ext>
            </a:extLst>
          </p:cNvPr>
          <p:cNvSpPr>
            <a:spLocks noGrp="1"/>
          </p:cNvSpPr>
          <p:nvPr>
            <p:ph type="sldNum" sz="quarter" idx="12"/>
          </p:nvPr>
        </p:nvSpPr>
        <p:spPr/>
        <p:txBody>
          <a:bodyPr/>
          <a:lstStyle/>
          <a:p>
            <a:fld id="{CDC598DC-7F84-451B-A3FB-D11BDA2B24F3}" type="slidenum">
              <a:rPr lang="en-US" smtClean="0"/>
              <a:t>‹#›</a:t>
            </a:fld>
            <a:endParaRPr lang="en-US"/>
          </a:p>
        </p:txBody>
      </p:sp>
    </p:spTree>
    <p:extLst>
      <p:ext uri="{BB962C8B-B14F-4D97-AF65-F5344CB8AC3E}">
        <p14:creationId xmlns:p14="http://schemas.microsoft.com/office/powerpoint/2010/main" val="36430702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51F3B9E-D713-FB15-62A0-6F7CE04162F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FB1EA47-96BC-4EE5-AEB6-7733D60B67E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7A83E5-BD28-0165-FBC9-53E7F6399905}"/>
              </a:ext>
            </a:extLst>
          </p:cNvPr>
          <p:cNvSpPr>
            <a:spLocks noGrp="1"/>
          </p:cNvSpPr>
          <p:nvPr>
            <p:ph type="dt" sz="half" idx="10"/>
          </p:nvPr>
        </p:nvSpPr>
        <p:spPr/>
        <p:txBody>
          <a:bodyPr/>
          <a:lstStyle/>
          <a:p>
            <a:fld id="{0BA86CF8-63A4-4C30-A10E-B77405AC8638}" type="datetimeFigureOut">
              <a:rPr lang="en-US" smtClean="0"/>
              <a:t>5/10/2026</a:t>
            </a:fld>
            <a:endParaRPr lang="en-US"/>
          </a:p>
        </p:txBody>
      </p:sp>
      <p:sp>
        <p:nvSpPr>
          <p:cNvPr id="5" name="Footer Placeholder 4">
            <a:extLst>
              <a:ext uri="{FF2B5EF4-FFF2-40B4-BE49-F238E27FC236}">
                <a16:creationId xmlns:a16="http://schemas.microsoft.com/office/drawing/2014/main" id="{0DE5C206-ED6F-24DE-E60A-3AFC86E342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228DC3-FFF5-8DB7-60BC-19C58EB07883}"/>
              </a:ext>
            </a:extLst>
          </p:cNvPr>
          <p:cNvSpPr>
            <a:spLocks noGrp="1"/>
          </p:cNvSpPr>
          <p:nvPr>
            <p:ph type="sldNum" sz="quarter" idx="12"/>
          </p:nvPr>
        </p:nvSpPr>
        <p:spPr/>
        <p:txBody>
          <a:bodyPr/>
          <a:lstStyle/>
          <a:p>
            <a:fld id="{CDC598DC-7F84-451B-A3FB-D11BDA2B24F3}" type="slidenum">
              <a:rPr lang="en-US" smtClean="0"/>
              <a:t>‹#›</a:t>
            </a:fld>
            <a:endParaRPr lang="en-US"/>
          </a:p>
        </p:txBody>
      </p:sp>
    </p:spTree>
    <p:extLst>
      <p:ext uri="{BB962C8B-B14F-4D97-AF65-F5344CB8AC3E}">
        <p14:creationId xmlns:p14="http://schemas.microsoft.com/office/powerpoint/2010/main" val="5199120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551C7-94EF-1B77-BB37-E190FCBB7EF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A96663-D57D-08D5-0361-3AC1B34795F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611220-8C92-01B9-B7BC-06A3B8AB34DF}"/>
              </a:ext>
            </a:extLst>
          </p:cNvPr>
          <p:cNvSpPr>
            <a:spLocks noGrp="1"/>
          </p:cNvSpPr>
          <p:nvPr>
            <p:ph type="dt" sz="half" idx="10"/>
          </p:nvPr>
        </p:nvSpPr>
        <p:spPr/>
        <p:txBody>
          <a:bodyPr/>
          <a:lstStyle/>
          <a:p>
            <a:fld id="{0BA86CF8-63A4-4C30-A10E-B77405AC8638}" type="datetimeFigureOut">
              <a:rPr lang="en-US" smtClean="0"/>
              <a:t>5/10/2026</a:t>
            </a:fld>
            <a:endParaRPr lang="en-US"/>
          </a:p>
        </p:txBody>
      </p:sp>
      <p:sp>
        <p:nvSpPr>
          <p:cNvPr id="5" name="Footer Placeholder 4">
            <a:extLst>
              <a:ext uri="{FF2B5EF4-FFF2-40B4-BE49-F238E27FC236}">
                <a16:creationId xmlns:a16="http://schemas.microsoft.com/office/drawing/2014/main" id="{25739372-0936-7C41-CDD1-53D5434143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CA5305-A0D2-6A34-886F-3AEEAFA1F725}"/>
              </a:ext>
            </a:extLst>
          </p:cNvPr>
          <p:cNvSpPr>
            <a:spLocks noGrp="1"/>
          </p:cNvSpPr>
          <p:nvPr>
            <p:ph type="sldNum" sz="quarter" idx="12"/>
          </p:nvPr>
        </p:nvSpPr>
        <p:spPr/>
        <p:txBody>
          <a:bodyPr/>
          <a:lstStyle/>
          <a:p>
            <a:fld id="{CDC598DC-7F84-451B-A3FB-D11BDA2B24F3}" type="slidenum">
              <a:rPr lang="en-US" smtClean="0"/>
              <a:t>‹#›</a:t>
            </a:fld>
            <a:endParaRPr lang="en-US"/>
          </a:p>
        </p:txBody>
      </p:sp>
    </p:spTree>
    <p:extLst>
      <p:ext uri="{BB962C8B-B14F-4D97-AF65-F5344CB8AC3E}">
        <p14:creationId xmlns:p14="http://schemas.microsoft.com/office/powerpoint/2010/main" val="5489710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6A01D-845D-0D7E-B02D-79873E36D36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6CF25AF-192D-28EA-FD2A-D857F5B56E8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713E774-F08A-A187-AF4F-FD215F1AF3EF}"/>
              </a:ext>
            </a:extLst>
          </p:cNvPr>
          <p:cNvSpPr>
            <a:spLocks noGrp="1"/>
          </p:cNvSpPr>
          <p:nvPr>
            <p:ph type="dt" sz="half" idx="10"/>
          </p:nvPr>
        </p:nvSpPr>
        <p:spPr/>
        <p:txBody>
          <a:bodyPr/>
          <a:lstStyle/>
          <a:p>
            <a:fld id="{0BA86CF8-63A4-4C30-A10E-B77405AC8638}" type="datetimeFigureOut">
              <a:rPr lang="en-US" smtClean="0"/>
              <a:t>5/10/2026</a:t>
            </a:fld>
            <a:endParaRPr lang="en-US"/>
          </a:p>
        </p:txBody>
      </p:sp>
      <p:sp>
        <p:nvSpPr>
          <p:cNvPr id="5" name="Footer Placeholder 4">
            <a:extLst>
              <a:ext uri="{FF2B5EF4-FFF2-40B4-BE49-F238E27FC236}">
                <a16:creationId xmlns:a16="http://schemas.microsoft.com/office/drawing/2014/main" id="{3B1916B4-9A9D-0BC4-9D5A-A853861EF0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A9FFF1-CC44-8578-9C8D-109EB4011C1C}"/>
              </a:ext>
            </a:extLst>
          </p:cNvPr>
          <p:cNvSpPr>
            <a:spLocks noGrp="1"/>
          </p:cNvSpPr>
          <p:nvPr>
            <p:ph type="sldNum" sz="quarter" idx="12"/>
          </p:nvPr>
        </p:nvSpPr>
        <p:spPr/>
        <p:txBody>
          <a:bodyPr/>
          <a:lstStyle/>
          <a:p>
            <a:fld id="{CDC598DC-7F84-451B-A3FB-D11BDA2B24F3}" type="slidenum">
              <a:rPr lang="en-US" smtClean="0"/>
              <a:t>‹#›</a:t>
            </a:fld>
            <a:endParaRPr lang="en-US"/>
          </a:p>
        </p:txBody>
      </p:sp>
    </p:spTree>
    <p:extLst>
      <p:ext uri="{BB962C8B-B14F-4D97-AF65-F5344CB8AC3E}">
        <p14:creationId xmlns:p14="http://schemas.microsoft.com/office/powerpoint/2010/main" val="4534944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95955-7274-2703-AB2C-E744E11CC86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DBB90EB-2B90-F742-AA79-FFFCE7C8CF4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3E5351E-AE53-80DD-F4D5-FE8582D40AB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7BCD092-9BAD-3BBE-3518-F9A603E6CF32}"/>
              </a:ext>
            </a:extLst>
          </p:cNvPr>
          <p:cNvSpPr>
            <a:spLocks noGrp="1"/>
          </p:cNvSpPr>
          <p:nvPr>
            <p:ph type="dt" sz="half" idx="10"/>
          </p:nvPr>
        </p:nvSpPr>
        <p:spPr/>
        <p:txBody>
          <a:bodyPr/>
          <a:lstStyle/>
          <a:p>
            <a:fld id="{0BA86CF8-63A4-4C30-A10E-B77405AC8638}" type="datetimeFigureOut">
              <a:rPr lang="en-US" smtClean="0"/>
              <a:t>5/10/2026</a:t>
            </a:fld>
            <a:endParaRPr lang="en-US"/>
          </a:p>
        </p:txBody>
      </p:sp>
      <p:sp>
        <p:nvSpPr>
          <p:cNvPr id="6" name="Footer Placeholder 5">
            <a:extLst>
              <a:ext uri="{FF2B5EF4-FFF2-40B4-BE49-F238E27FC236}">
                <a16:creationId xmlns:a16="http://schemas.microsoft.com/office/drawing/2014/main" id="{8CAF4A45-AF62-AA69-71D0-FFE671C77EE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840C2B-C250-8B39-55AD-526A90F8E86A}"/>
              </a:ext>
            </a:extLst>
          </p:cNvPr>
          <p:cNvSpPr>
            <a:spLocks noGrp="1"/>
          </p:cNvSpPr>
          <p:nvPr>
            <p:ph type="sldNum" sz="quarter" idx="12"/>
          </p:nvPr>
        </p:nvSpPr>
        <p:spPr/>
        <p:txBody>
          <a:bodyPr/>
          <a:lstStyle/>
          <a:p>
            <a:fld id="{CDC598DC-7F84-451B-A3FB-D11BDA2B24F3}" type="slidenum">
              <a:rPr lang="en-US" smtClean="0"/>
              <a:t>‹#›</a:t>
            </a:fld>
            <a:endParaRPr lang="en-US"/>
          </a:p>
        </p:txBody>
      </p:sp>
    </p:spTree>
    <p:extLst>
      <p:ext uri="{BB962C8B-B14F-4D97-AF65-F5344CB8AC3E}">
        <p14:creationId xmlns:p14="http://schemas.microsoft.com/office/powerpoint/2010/main" val="25803878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4E8B0-9252-ACB8-4E09-B77E58DF528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86E6D6E-6697-06B0-EA74-82BA531A23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26FFE95-DC97-1639-9A58-E070E7797FE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4729892-F117-5385-1EF5-BCC29869AFD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8F72AF0-04B3-47DA-90CA-1DCF860AE18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90F6230-2DB4-5759-0BBD-42B587AF012A}"/>
              </a:ext>
            </a:extLst>
          </p:cNvPr>
          <p:cNvSpPr>
            <a:spLocks noGrp="1"/>
          </p:cNvSpPr>
          <p:nvPr>
            <p:ph type="dt" sz="half" idx="10"/>
          </p:nvPr>
        </p:nvSpPr>
        <p:spPr/>
        <p:txBody>
          <a:bodyPr/>
          <a:lstStyle/>
          <a:p>
            <a:fld id="{0BA86CF8-63A4-4C30-A10E-B77405AC8638}" type="datetimeFigureOut">
              <a:rPr lang="en-US" smtClean="0"/>
              <a:t>5/10/2026</a:t>
            </a:fld>
            <a:endParaRPr lang="en-US"/>
          </a:p>
        </p:txBody>
      </p:sp>
      <p:sp>
        <p:nvSpPr>
          <p:cNvPr id="8" name="Footer Placeholder 7">
            <a:extLst>
              <a:ext uri="{FF2B5EF4-FFF2-40B4-BE49-F238E27FC236}">
                <a16:creationId xmlns:a16="http://schemas.microsoft.com/office/drawing/2014/main" id="{23F3BCC6-4F8A-4502-1933-3705B904B5A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E32FF21-CF84-6762-B03B-95E049ED2BF2}"/>
              </a:ext>
            </a:extLst>
          </p:cNvPr>
          <p:cNvSpPr>
            <a:spLocks noGrp="1"/>
          </p:cNvSpPr>
          <p:nvPr>
            <p:ph type="sldNum" sz="quarter" idx="12"/>
          </p:nvPr>
        </p:nvSpPr>
        <p:spPr/>
        <p:txBody>
          <a:bodyPr/>
          <a:lstStyle/>
          <a:p>
            <a:fld id="{CDC598DC-7F84-451B-A3FB-D11BDA2B24F3}" type="slidenum">
              <a:rPr lang="en-US" smtClean="0"/>
              <a:t>‹#›</a:t>
            </a:fld>
            <a:endParaRPr lang="en-US"/>
          </a:p>
        </p:txBody>
      </p:sp>
    </p:spTree>
    <p:extLst>
      <p:ext uri="{BB962C8B-B14F-4D97-AF65-F5344CB8AC3E}">
        <p14:creationId xmlns:p14="http://schemas.microsoft.com/office/powerpoint/2010/main" val="508930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C4134E-DA87-4988-0FC4-D3C01E25C8C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BB4850F-36C5-7226-91FB-A9BD17BC4631}"/>
              </a:ext>
            </a:extLst>
          </p:cNvPr>
          <p:cNvSpPr>
            <a:spLocks noGrp="1"/>
          </p:cNvSpPr>
          <p:nvPr>
            <p:ph type="dt" sz="half" idx="10"/>
          </p:nvPr>
        </p:nvSpPr>
        <p:spPr/>
        <p:txBody>
          <a:bodyPr/>
          <a:lstStyle/>
          <a:p>
            <a:fld id="{0BA86CF8-63A4-4C30-A10E-B77405AC8638}" type="datetimeFigureOut">
              <a:rPr lang="en-US" smtClean="0"/>
              <a:t>5/10/2026</a:t>
            </a:fld>
            <a:endParaRPr lang="en-US"/>
          </a:p>
        </p:txBody>
      </p:sp>
      <p:sp>
        <p:nvSpPr>
          <p:cNvPr id="4" name="Footer Placeholder 3">
            <a:extLst>
              <a:ext uri="{FF2B5EF4-FFF2-40B4-BE49-F238E27FC236}">
                <a16:creationId xmlns:a16="http://schemas.microsoft.com/office/drawing/2014/main" id="{55C657DA-D7C1-26F9-38A3-CD41C6250C4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DB5CE01-1FBD-0443-1B86-7703288C6B5C}"/>
              </a:ext>
            </a:extLst>
          </p:cNvPr>
          <p:cNvSpPr>
            <a:spLocks noGrp="1"/>
          </p:cNvSpPr>
          <p:nvPr>
            <p:ph type="sldNum" sz="quarter" idx="12"/>
          </p:nvPr>
        </p:nvSpPr>
        <p:spPr/>
        <p:txBody>
          <a:bodyPr/>
          <a:lstStyle/>
          <a:p>
            <a:fld id="{CDC598DC-7F84-451B-A3FB-D11BDA2B24F3}" type="slidenum">
              <a:rPr lang="en-US" smtClean="0"/>
              <a:t>‹#›</a:t>
            </a:fld>
            <a:endParaRPr lang="en-US"/>
          </a:p>
        </p:txBody>
      </p:sp>
    </p:spTree>
    <p:extLst>
      <p:ext uri="{BB962C8B-B14F-4D97-AF65-F5344CB8AC3E}">
        <p14:creationId xmlns:p14="http://schemas.microsoft.com/office/powerpoint/2010/main" val="9632026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5236D67-6B9E-092A-8543-C5659D87EBF1}"/>
              </a:ext>
            </a:extLst>
          </p:cNvPr>
          <p:cNvSpPr>
            <a:spLocks noGrp="1"/>
          </p:cNvSpPr>
          <p:nvPr>
            <p:ph type="dt" sz="half" idx="10"/>
          </p:nvPr>
        </p:nvSpPr>
        <p:spPr/>
        <p:txBody>
          <a:bodyPr/>
          <a:lstStyle/>
          <a:p>
            <a:fld id="{0BA86CF8-63A4-4C30-A10E-B77405AC8638}" type="datetimeFigureOut">
              <a:rPr lang="en-US" smtClean="0"/>
              <a:t>5/10/2026</a:t>
            </a:fld>
            <a:endParaRPr lang="en-US"/>
          </a:p>
        </p:txBody>
      </p:sp>
      <p:sp>
        <p:nvSpPr>
          <p:cNvPr id="3" name="Footer Placeholder 2">
            <a:extLst>
              <a:ext uri="{FF2B5EF4-FFF2-40B4-BE49-F238E27FC236}">
                <a16:creationId xmlns:a16="http://schemas.microsoft.com/office/drawing/2014/main" id="{E8710CE2-EA17-15A6-2FD2-42B048C28F1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F139114-7441-F325-7E7B-297300978E0F}"/>
              </a:ext>
            </a:extLst>
          </p:cNvPr>
          <p:cNvSpPr>
            <a:spLocks noGrp="1"/>
          </p:cNvSpPr>
          <p:nvPr>
            <p:ph type="sldNum" sz="quarter" idx="12"/>
          </p:nvPr>
        </p:nvSpPr>
        <p:spPr/>
        <p:txBody>
          <a:bodyPr/>
          <a:lstStyle/>
          <a:p>
            <a:fld id="{CDC598DC-7F84-451B-A3FB-D11BDA2B24F3}" type="slidenum">
              <a:rPr lang="en-US" smtClean="0"/>
              <a:t>‹#›</a:t>
            </a:fld>
            <a:endParaRPr lang="en-US"/>
          </a:p>
        </p:txBody>
      </p:sp>
    </p:spTree>
    <p:extLst>
      <p:ext uri="{BB962C8B-B14F-4D97-AF65-F5344CB8AC3E}">
        <p14:creationId xmlns:p14="http://schemas.microsoft.com/office/powerpoint/2010/main" val="41339699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0D273-B6E1-698E-98E0-A34A8C18DB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A46BBDB-F255-A5D1-969A-651CFC61CBC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48491FA-2A69-5D39-16FA-EF87B02471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1462F78-E883-D057-6178-3FAAD75A03FC}"/>
              </a:ext>
            </a:extLst>
          </p:cNvPr>
          <p:cNvSpPr>
            <a:spLocks noGrp="1"/>
          </p:cNvSpPr>
          <p:nvPr>
            <p:ph type="dt" sz="half" idx="10"/>
          </p:nvPr>
        </p:nvSpPr>
        <p:spPr/>
        <p:txBody>
          <a:bodyPr/>
          <a:lstStyle/>
          <a:p>
            <a:fld id="{0BA86CF8-63A4-4C30-A10E-B77405AC8638}" type="datetimeFigureOut">
              <a:rPr lang="en-US" smtClean="0"/>
              <a:t>5/10/2026</a:t>
            </a:fld>
            <a:endParaRPr lang="en-US"/>
          </a:p>
        </p:txBody>
      </p:sp>
      <p:sp>
        <p:nvSpPr>
          <p:cNvPr id="6" name="Footer Placeholder 5">
            <a:extLst>
              <a:ext uri="{FF2B5EF4-FFF2-40B4-BE49-F238E27FC236}">
                <a16:creationId xmlns:a16="http://schemas.microsoft.com/office/drawing/2014/main" id="{2BA05D73-BDDB-E8EA-FD3B-F74FCB0EEF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1F2FFB-B88B-306E-6092-DE0912A1D55F}"/>
              </a:ext>
            </a:extLst>
          </p:cNvPr>
          <p:cNvSpPr>
            <a:spLocks noGrp="1"/>
          </p:cNvSpPr>
          <p:nvPr>
            <p:ph type="sldNum" sz="quarter" idx="12"/>
          </p:nvPr>
        </p:nvSpPr>
        <p:spPr/>
        <p:txBody>
          <a:bodyPr/>
          <a:lstStyle/>
          <a:p>
            <a:fld id="{CDC598DC-7F84-451B-A3FB-D11BDA2B24F3}" type="slidenum">
              <a:rPr lang="en-US" smtClean="0"/>
              <a:t>‹#›</a:t>
            </a:fld>
            <a:endParaRPr lang="en-US"/>
          </a:p>
        </p:txBody>
      </p:sp>
    </p:spTree>
    <p:extLst>
      <p:ext uri="{BB962C8B-B14F-4D97-AF65-F5344CB8AC3E}">
        <p14:creationId xmlns:p14="http://schemas.microsoft.com/office/powerpoint/2010/main" val="40456852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34E87-B9AF-5CFB-07B0-581A08975A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70A1064-DA01-AEFE-70B3-DB8D5C31F20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FEA3D45-AEFB-E56B-5FAD-7802D7F7F9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DDFC66-3F70-CE16-BAE7-EE004F185BA6}"/>
              </a:ext>
            </a:extLst>
          </p:cNvPr>
          <p:cNvSpPr>
            <a:spLocks noGrp="1"/>
          </p:cNvSpPr>
          <p:nvPr>
            <p:ph type="dt" sz="half" idx="10"/>
          </p:nvPr>
        </p:nvSpPr>
        <p:spPr/>
        <p:txBody>
          <a:bodyPr/>
          <a:lstStyle/>
          <a:p>
            <a:fld id="{0BA86CF8-63A4-4C30-A10E-B77405AC8638}" type="datetimeFigureOut">
              <a:rPr lang="en-US" smtClean="0"/>
              <a:t>5/10/2026</a:t>
            </a:fld>
            <a:endParaRPr lang="en-US"/>
          </a:p>
        </p:txBody>
      </p:sp>
      <p:sp>
        <p:nvSpPr>
          <p:cNvPr id="6" name="Footer Placeholder 5">
            <a:extLst>
              <a:ext uri="{FF2B5EF4-FFF2-40B4-BE49-F238E27FC236}">
                <a16:creationId xmlns:a16="http://schemas.microsoft.com/office/drawing/2014/main" id="{F801845D-8615-F4B4-3716-C7C7E60B476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3DA60B-6196-5FB9-F8C6-49D5F234514B}"/>
              </a:ext>
            </a:extLst>
          </p:cNvPr>
          <p:cNvSpPr>
            <a:spLocks noGrp="1"/>
          </p:cNvSpPr>
          <p:nvPr>
            <p:ph type="sldNum" sz="quarter" idx="12"/>
          </p:nvPr>
        </p:nvSpPr>
        <p:spPr/>
        <p:txBody>
          <a:bodyPr/>
          <a:lstStyle/>
          <a:p>
            <a:fld id="{CDC598DC-7F84-451B-A3FB-D11BDA2B24F3}" type="slidenum">
              <a:rPr lang="en-US" smtClean="0"/>
              <a:t>‹#›</a:t>
            </a:fld>
            <a:endParaRPr lang="en-US"/>
          </a:p>
        </p:txBody>
      </p:sp>
    </p:spTree>
    <p:extLst>
      <p:ext uri="{BB962C8B-B14F-4D97-AF65-F5344CB8AC3E}">
        <p14:creationId xmlns:p14="http://schemas.microsoft.com/office/powerpoint/2010/main" val="31002193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C6ADD35-2E57-7257-D4C8-0A5849A5A4F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75E1A4E-6F4D-7C5D-464F-6631EE95BC5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3C2373-03B3-157B-5212-8916280B9F5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A86CF8-63A4-4C30-A10E-B77405AC8638}" type="datetimeFigureOut">
              <a:rPr lang="en-US" smtClean="0"/>
              <a:t>5/10/2026</a:t>
            </a:fld>
            <a:endParaRPr lang="en-US"/>
          </a:p>
        </p:txBody>
      </p:sp>
      <p:sp>
        <p:nvSpPr>
          <p:cNvPr id="5" name="Footer Placeholder 4">
            <a:extLst>
              <a:ext uri="{FF2B5EF4-FFF2-40B4-BE49-F238E27FC236}">
                <a16:creationId xmlns:a16="http://schemas.microsoft.com/office/drawing/2014/main" id="{8D471609-498D-1650-3E8E-1FA1536C717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EF6535C-BA37-EAE4-E732-BD60E3BE1E3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C598DC-7F84-451B-A3FB-D11BDA2B24F3}" type="slidenum">
              <a:rPr lang="en-US" smtClean="0"/>
              <a:t>‹#›</a:t>
            </a:fld>
            <a:endParaRPr lang="en-US"/>
          </a:p>
        </p:txBody>
      </p:sp>
    </p:spTree>
    <p:extLst>
      <p:ext uri="{BB962C8B-B14F-4D97-AF65-F5344CB8AC3E}">
        <p14:creationId xmlns:p14="http://schemas.microsoft.com/office/powerpoint/2010/main" val="38055573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hyperlink" Target="https://www.google.com/search?q=Health+Insurance+Portability+and+Accountability+Act&amp;sca_esv=b78cf8500232fcdc&amp;sxsrf=ANbL-n7cNU-1cZTKIDDICTSCQJPIDItZng%3A1775076255766&amp;source=hp&amp;ei=n4PNacKxLISZwbkP0Ku8gQY&amp;iflsig=AFdpzrgAAAAAac2Rr5ZzhuG5HgfozIG2pzRMgxWLsn20&amp;ved=2ahUKEwjC-5bBws2TAxWcmGoFHXjpAWAQgK4QegQIARAB&amp;uact=5&amp;oq=What+does+HIPAA+stand+for%3F+Show+the+language+that+prevents+health+providers+from+sharing+information.&amp;gs_lp=Egdnd3Mtd2l6ImVXaGF0IGRvZXMgSElQQUEgc3RhbmQgZm9yPyBTaG93IHRoZSBsYW5ndWFnZSB0aGF0IHByZXZlbnRzIGhlYWx0aCBwcm92aWRlcnMgZnJvbSBzaGFyaW5nIGluZm9ybWF0aW9uLjIFECEYoAEyBRAhGKABMgUQIRigATIFECEYoAEyBRAhGKsCMgUQIRirAki7qwJQwxdYwagCcAZ4AJABAJgBaqABxCGqAQQ2My4xuAEDyAEA-AEBmAJGoALGI6gCCsICChAAGAMYjwEY6gLCAgoQLhgDGI8BGOoCwgILEAAYgAQYsQMYgwHCAg4QLhiABBixAxjHARjRA8ICCxAuGIAEGLEDGIMBwgIREC4YgAQYsQMYgwEYxwEY0QPCAggQABiABBixA8ICDhAAGIAEGIoFGLEDGIMBwgILEC4YgAQYxwEY0QPCAgUQABiABMICCxAAGIAEGIoFGIYDwgIFEAAY7wXCAgYQABgWGB7CAggQABgWGB4YCpgDCPEFLw2yrRHvM9eSBwQ2OS4xoAfA3QKyBwQ2My4xuAesI8IHCDExLjQ4LjExyAeKAYAIAQ&amp;sclient=gws-wiz&amp;mstk=AUtExfAfnJkAm3YuyDL3n51ojMHAdqWh2jCFz7qZh1-oKz1k0P--_s_Kj-vYpafshtGcTxUtVRt95HcqzGErjVfhfSynt1RzSpVITuEcP2519AlPLPEBM3o6mKIRReYaKsXNSpWDGphe-DrEw6ipKfYy3Gve_DUE2gffHwbnVTsgXDnBNbw&amp;csui=3"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tmp"/><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hyperlink" Target="https://www.psychosisreach.org/"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hyperlink" Target="https://www.flickr.com/photos/snpphotos/27707003493" TargetMode="External"/><Relationship Id="rId4" Type="http://schemas.openxmlformats.org/officeDocument/2006/relationships/image" Target="../media/image15.jpg"/></Relationships>
</file>

<file path=ppt/slides/_rels/slide16.xml.rels><?xml version="1.0" encoding="UTF-8" standalone="yes"?>
<Relationships xmlns="http://schemas.openxmlformats.org/package/2006/relationships"><Relationship Id="rId2" Type="http://schemas.openxmlformats.org/officeDocument/2006/relationships/image" Target="../media/image16.tmp"/><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tmp"/><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tmp"/><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jfif"/><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f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4A27F0-79CD-2EA7-5871-44E8F35CA8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159DE1-CE90-2CC9-3592-19A50697A6CE}"/>
              </a:ext>
            </a:extLst>
          </p:cNvPr>
          <p:cNvSpPr>
            <a:spLocks noGrp="1"/>
          </p:cNvSpPr>
          <p:nvPr>
            <p:ph type="ctrTitle"/>
          </p:nvPr>
        </p:nvSpPr>
        <p:spPr>
          <a:xfrm>
            <a:off x="1524000" y="807312"/>
            <a:ext cx="9144000" cy="5066039"/>
          </a:xfrm>
        </p:spPr>
        <p:txBody>
          <a:bodyPr>
            <a:normAutofit/>
          </a:bodyPr>
          <a:lstStyle/>
          <a:p>
            <a:br>
              <a:rPr lang="en-US" sz="3600" b="1" i="1" dirty="0"/>
            </a:br>
            <a:r>
              <a:rPr lang="en-US" sz="1800" kern="100" dirty="0">
                <a:latin typeface="Arial" panose="020B0604020202020204" pitchFamily="34" charset="0"/>
                <a:ea typeface="Calibri" panose="020F0502020204030204" pitchFamily="34" charset="0"/>
                <a:cs typeface="Times New Roman" panose="02020603050405020304" pitchFamily="18" charset="0"/>
              </a:rPr>
              <a:t>A </a:t>
            </a:r>
            <a:r>
              <a:rPr lang="en-US" sz="1800" kern="100" dirty="0">
                <a:effectLst/>
                <a:latin typeface="Arial" panose="020B0604020202020204" pitchFamily="34" charset="0"/>
                <a:ea typeface="Calibri" panose="020F0502020204030204" pitchFamily="34" charset="0"/>
                <a:cs typeface="Times New Roman" panose="02020603050405020304" pitchFamily="18" charset="0"/>
              </a:rPr>
              <a:t>new nonprofit dedicated to helping Floridians understand how Florida’s behavioral health system works and how to advocate to make it better.	</a:t>
            </a:r>
            <a:endParaRPr lang="en-US" sz="3600" b="1" dirty="0"/>
          </a:p>
        </p:txBody>
      </p:sp>
      <p:sp>
        <p:nvSpPr>
          <p:cNvPr id="12" name="TextBox 11">
            <a:extLst>
              <a:ext uri="{FF2B5EF4-FFF2-40B4-BE49-F238E27FC236}">
                <a16:creationId xmlns:a16="http://schemas.microsoft.com/office/drawing/2014/main" id="{5F0ACC78-3BCA-0D0C-4ABE-D757CE6E6663}"/>
              </a:ext>
            </a:extLst>
          </p:cNvPr>
          <p:cNvSpPr txBox="1"/>
          <p:nvPr/>
        </p:nvSpPr>
        <p:spPr>
          <a:xfrm>
            <a:off x="1724518" y="643750"/>
            <a:ext cx="8620125" cy="2185214"/>
          </a:xfrm>
          <a:prstGeom prst="rect">
            <a:avLst/>
          </a:prstGeom>
          <a:noFill/>
        </p:spPr>
        <p:txBody>
          <a:bodyPr wrap="square">
            <a:spAutoFit/>
          </a:bodyPr>
          <a:lstStyle/>
          <a:p>
            <a:pPr algn="ctr"/>
            <a:r>
              <a:rPr lang="en-US" sz="4800" b="1" dirty="0">
                <a:latin typeface="+mj-lt"/>
              </a:rPr>
              <a:t>TRIANGLE FOR RECOVERY</a:t>
            </a:r>
          </a:p>
          <a:p>
            <a:pPr algn="ctr"/>
            <a:r>
              <a:rPr lang="en-US" sz="2400" b="1" i="1" dirty="0">
                <a:latin typeface="+mj-lt"/>
              </a:rPr>
              <a:t>Where patient, provider, and family work together</a:t>
            </a:r>
          </a:p>
          <a:p>
            <a:pPr algn="ctr"/>
            <a:r>
              <a:rPr lang="en-US" sz="2400" b="1" i="1" dirty="0">
                <a:latin typeface="+mj-lt"/>
              </a:rPr>
              <a:t>so that no one falls through the cracks</a:t>
            </a:r>
            <a:endParaRPr lang="en-US" sz="4800" b="1" i="1" dirty="0">
              <a:latin typeface="+mj-lt"/>
            </a:endParaRPr>
          </a:p>
          <a:p>
            <a:pPr algn="ctr"/>
            <a:r>
              <a:rPr lang="en-US" sz="4000" dirty="0"/>
              <a:t>Presented by:</a:t>
            </a:r>
          </a:p>
        </p:txBody>
      </p:sp>
      <p:pic>
        <p:nvPicPr>
          <p:cNvPr id="4" name="Picture 3">
            <a:extLst>
              <a:ext uri="{FF2B5EF4-FFF2-40B4-BE49-F238E27FC236}">
                <a16:creationId xmlns:a16="http://schemas.microsoft.com/office/drawing/2014/main" id="{A40A6A50-943B-E556-41A5-0C2531A9F166}"/>
              </a:ext>
            </a:extLst>
          </p:cNvPr>
          <p:cNvPicPr>
            <a:picLocks noChangeAspect="1"/>
          </p:cNvPicPr>
          <p:nvPr/>
        </p:nvPicPr>
        <p:blipFill>
          <a:blip r:embed="rId3">
            <a:extLst>
              <a:ext uri="{28A0092B-C50C-407E-A947-70E740481C1C}">
                <a14:useLocalDpi xmlns:a14="http://schemas.microsoft.com/office/drawing/2010/main" val="0"/>
              </a:ext>
            </a:extLst>
          </a:blip>
          <a:srcRect b="13173"/>
          <a:stretch>
            <a:fillRect/>
          </a:stretch>
        </p:blipFill>
        <p:spPr>
          <a:xfrm>
            <a:off x="3726100" y="2828964"/>
            <a:ext cx="4463308" cy="2185215"/>
          </a:xfrm>
          <a:prstGeom prst="rect">
            <a:avLst/>
          </a:prstGeom>
        </p:spPr>
      </p:pic>
    </p:spTree>
    <p:extLst>
      <p:ext uri="{BB962C8B-B14F-4D97-AF65-F5344CB8AC3E}">
        <p14:creationId xmlns:p14="http://schemas.microsoft.com/office/powerpoint/2010/main" val="9150437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2642D3-9F52-42A4-2DD0-C59C22A93A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779372-60D6-A670-DA67-61C7EB775552}"/>
              </a:ext>
            </a:extLst>
          </p:cNvPr>
          <p:cNvSpPr>
            <a:spLocks noGrp="1"/>
          </p:cNvSpPr>
          <p:nvPr>
            <p:ph type="title"/>
          </p:nvPr>
        </p:nvSpPr>
        <p:spPr>
          <a:xfrm>
            <a:off x="772028" y="365125"/>
            <a:ext cx="10581772" cy="1325563"/>
          </a:xfrm>
        </p:spPr>
        <p:txBody>
          <a:bodyPr/>
          <a:lstStyle/>
          <a:p>
            <a:r>
              <a:rPr lang="en-US" b="1" dirty="0"/>
              <a:t>Meet Our Panelists</a:t>
            </a:r>
          </a:p>
        </p:txBody>
      </p:sp>
      <p:sp>
        <p:nvSpPr>
          <p:cNvPr id="3" name="Content Placeholder 2">
            <a:extLst>
              <a:ext uri="{FF2B5EF4-FFF2-40B4-BE49-F238E27FC236}">
                <a16:creationId xmlns:a16="http://schemas.microsoft.com/office/drawing/2014/main" id="{D2CFDE9C-8F7F-8E3D-FAC0-E05427AA053B}"/>
              </a:ext>
            </a:extLst>
          </p:cNvPr>
          <p:cNvSpPr>
            <a:spLocks noGrp="1"/>
          </p:cNvSpPr>
          <p:nvPr>
            <p:ph idx="1"/>
          </p:nvPr>
        </p:nvSpPr>
        <p:spPr>
          <a:xfrm>
            <a:off x="772028" y="1501646"/>
            <a:ext cx="8481101" cy="5171892"/>
          </a:xfrm>
        </p:spPr>
        <p:txBody>
          <a:bodyPr>
            <a:noAutofit/>
          </a:bodyPr>
          <a:lstStyle/>
          <a:p>
            <a:pPr marL="0" indent="0">
              <a:lnSpc>
                <a:spcPct val="110000"/>
              </a:lnSpc>
              <a:spcBef>
                <a:spcPts val="0"/>
              </a:spcBef>
              <a:buNone/>
            </a:pPr>
            <a:r>
              <a:rPr lang="en-US" sz="3100" b="1" dirty="0"/>
              <a:t>Marsha Martino </a:t>
            </a:r>
          </a:p>
          <a:p>
            <a:pPr marL="0" indent="0">
              <a:lnSpc>
                <a:spcPct val="110000"/>
              </a:lnSpc>
              <a:spcBef>
                <a:spcPts val="0"/>
              </a:spcBef>
              <a:buNone/>
            </a:pPr>
            <a:r>
              <a:rPr lang="en-US" sz="2000" b="1" dirty="0"/>
              <a:t>Parent and Former Executive Director NAMI Palm Beach County</a:t>
            </a:r>
          </a:p>
          <a:p>
            <a:pPr marL="0" indent="0">
              <a:lnSpc>
                <a:spcPct val="100000"/>
              </a:lnSpc>
              <a:spcBef>
                <a:spcPts val="0"/>
              </a:spcBef>
              <a:buNone/>
            </a:pPr>
            <a:r>
              <a:rPr lang="en-US" sz="1700" dirty="0"/>
              <a:t>Marsha Martino has been involved with NAMI Palm Beach County since 2010, having served for four years on the NAMI Palm Beach County Board of Directors and then</a:t>
            </a:r>
          </a:p>
          <a:p>
            <a:pPr marL="0" indent="0">
              <a:lnSpc>
                <a:spcPct val="100000"/>
              </a:lnSpc>
              <a:spcBef>
                <a:spcPts val="0"/>
              </a:spcBef>
              <a:buNone/>
            </a:pPr>
            <a:r>
              <a:rPr lang="en-US" sz="1700" dirty="0"/>
              <a:t>seven years as Executive Director. Since retiring in 2023, Marsha has continued to</a:t>
            </a:r>
          </a:p>
          <a:p>
            <a:pPr marL="0" indent="0">
              <a:lnSpc>
                <a:spcPct val="100000"/>
              </a:lnSpc>
              <a:spcBef>
                <a:spcPts val="0"/>
              </a:spcBef>
              <a:buNone/>
            </a:pPr>
            <a:r>
              <a:rPr lang="en-US" sz="1700" dirty="0"/>
              <a:t>volunteer with NAMI Palm Beach County as a Family Support Volunteer, providing</a:t>
            </a:r>
          </a:p>
          <a:p>
            <a:pPr marL="0" indent="0">
              <a:lnSpc>
                <a:spcPct val="100000"/>
              </a:lnSpc>
              <a:spcBef>
                <a:spcPts val="0"/>
              </a:spcBef>
              <a:buNone/>
            </a:pPr>
            <a:r>
              <a:rPr lang="en-US" sz="1700" dirty="0"/>
              <a:t>individualized support to families whose loved one is in need of behavioral health</a:t>
            </a:r>
          </a:p>
          <a:p>
            <a:pPr marL="0" indent="0">
              <a:lnSpc>
                <a:spcPct val="100000"/>
              </a:lnSpc>
              <a:spcBef>
                <a:spcPts val="0"/>
              </a:spcBef>
              <a:buNone/>
            </a:pPr>
            <a:r>
              <a:rPr lang="en-US" sz="1700" dirty="0"/>
              <a:t>support, teaching Family-to-Family classes, and co-facilitating NAMI Family Support</a:t>
            </a:r>
          </a:p>
          <a:p>
            <a:pPr marL="0" indent="0">
              <a:lnSpc>
                <a:spcPct val="100000"/>
              </a:lnSpc>
              <a:spcBef>
                <a:spcPts val="0"/>
              </a:spcBef>
              <a:buNone/>
            </a:pPr>
            <a:r>
              <a:rPr lang="en-US" sz="1700" dirty="0"/>
              <a:t>Groups.</a:t>
            </a:r>
          </a:p>
          <a:p>
            <a:pPr marL="0" indent="0">
              <a:lnSpc>
                <a:spcPct val="100000"/>
              </a:lnSpc>
              <a:spcBef>
                <a:spcPts val="0"/>
              </a:spcBef>
              <a:buNone/>
            </a:pPr>
            <a:endParaRPr lang="en-US" sz="1700" dirty="0"/>
          </a:p>
          <a:p>
            <a:pPr marL="0" indent="0">
              <a:lnSpc>
                <a:spcPct val="100000"/>
              </a:lnSpc>
              <a:spcBef>
                <a:spcPts val="0"/>
              </a:spcBef>
              <a:buNone/>
            </a:pPr>
            <a:r>
              <a:rPr lang="en-US" sz="1700" dirty="0"/>
              <a:t>Marsha’s prior work experience includes 25 years of developing and managing</a:t>
            </a:r>
          </a:p>
          <a:p>
            <a:pPr marL="0" indent="0">
              <a:lnSpc>
                <a:spcPct val="100000"/>
              </a:lnSpc>
              <a:spcBef>
                <a:spcPts val="0"/>
              </a:spcBef>
              <a:buNone/>
            </a:pPr>
            <a:r>
              <a:rPr lang="en-US" sz="1700" dirty="0"/>
              <a:t>programs in Maine for individuals with neurological issues. In Florida, Marsha managed</a:t>
            </a:r>
          </a:p>
          <a:p>
            <a:pPr marL="0" indent="0">
              <a:lnSpc>
                <a:spcPct val="100000"/>
              </a:lnSpc>
              <a:spcBef>
                <a:spcPts val="0"/>
              </a:spcBef>
              <a:buNone/>
            </a:pPr>
            <a:r>
              <a:rPr lang="en-US" sz="1700" dirty="0"/>
              <a:t>programs for individuals living with developmental disabilities, cystic fibrosis, and adult</a:t>
            </a:r>
          </a:p>
          <a:p>
            <a:pPr marL="0" indent="0">
              <a:lnSpc>
                <a:spcPct val="100000"/>
              </a:lnSpc>
              <a:spcBef>
                <a:spcPts val="0"/>
              </a:spcBef>
              <a:buNone/>
            </a:pPr>
            <a:r>
              <a:rPr lang="en-US" sz="1700" dirty="0"/>
              <a:t>and juvenile justice issues. She has a passion for problem-solving and educating</a:t>
            </a:r>
          </a:p>
          <a:p>
            <a:pPr marL="0" indent="0">
              <a:lnSpc>
                <a:spcPct val="100000"/>
              </a:lnSpc>
              <a:spcBef>
                <a:spcPts val="0"/>
              </a:spcBef>
              <a:buNone/>
            </a:pPr>
            <a:r>
              <a:rPr lang="en-US" sz="1700" dirty="0"/>
              <a:t>families of individuals who have multiple diagnoses and complex needs, including those</a:t>
            </a:r>
          </a:p>
          <a:p>
            <a:pPr marL="0" indent="0">
              <a:lnSpc>
                <a:spcPct val="100000"/>
              </a:lnSpc>
              <a:spcBef>
                <a:spcPts val="0"/>
              </a:spcBef>
              <a:buNone/>
            </a:pPr>
            <a:r>
              <a:rPr lang="en-US" sz="1700" dirty="0"/>
              <a:t>living with high functioning autism. Marsha and her husband are parents of two adults</a:t>
            </a:r>
          </a:p>
          <a:p>
            <a:pPr marL="0" indent="0">
              <a:lnSpc>
                <a:spcPct val="100000"/>
              </a:lnSpc>
              <a:spcBef>
                <a:spcPts val="0"/>
              </a:spcBef>
              <a:buNone/>
            </a:pPr>
            <a:r>
              <a:rPr lang="en-US" sz="1700" dirty="0"/>
              <a:t>who have had struggles with mental health, autism, and addiction issues.</a:t>
            </a:r>
          </a:p>
        </p:txBody>
      </p:sp>
      <p:pic>
        <p:nvPicPr>
          <p:cNvPr id="5" name="Picture 4">
            <a:extLst>
              <a:ext uri="{FF2B5EF4-FFF2-40B4-BE49-F238E27FC236}">
                <a16:creationId xmlns:a16="http://schemas.microsoft.com/office/drawing/2014/main" id="{27442D3E-40D7-474F-697A-A6E00A7FB6C4}"/>
              </a:ext>
            </a:extLst>
          </p:cNvPr>
          <p:cNvPicPr>
            <a:picLocks noChangeAspect="1"/>
          </p:cNvPicPr>
          <p:nvPr/>
        </p:nvPicPr>
        <p:blipFill>
          <a:blip r:embed="rId3">
            <a:extLst>
              <a:ext uri="{28A0092B-C50C-407E-A947-70E740481C1C}">
                <a14:useLocalDpi xmlns:a14="http://schemas.microsoft.com/office/drawing/2010/main" val="0"/>
              </a:ext>
            </a:extLst>
          </a:blip>
          <a:srcRect l="10341" t="26317" r="9982" b="28188"/>
          <a:stretch/>
        </p:blipFill>
        <p:spPr>
          <a:xfrm>
            <a:off x="9301887" y="3762465"/>
            <a:ext cx="2359704" cy="1347379"/>
          </a:xfrm>
          <a:prstGeom prst="rect">
            <a:avLst/>
          </a:prstGeom>
        </p:spPr>
      </p:pic>
      <p:pic>
        <p:nvPicPr>
          <p:cNvPr id="6" name="Picture 5">
            <a:extLst>
              <a:ext uri="{FF2B5EF4-FFF2-40B4-BE49-F238E27FC236}">
                <a16:creationId xmlns:a16="http://schemas.microsoft.com/office/drawing/2014/main" id="{9C42946C-1E64-A4BB-F905-1CC950006BE2}"/>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val="0"/>
              </a:ext>
            </a:extLst>
          </a:blip>
          <a:srcRect l="10612" t="5136" b="21045"/>
          <a:stretch>
            <a:fillRect/>
          </a:stretch>
        </p:blipFill>
        <p:spPr>
          <a:xfrm>
            <a:off x="9109881" y="365125"/>
            <a:ext cx="2600468" cy="2863346"/>
          </a:xfrm>
          <a:prstGeom prst="rect">
            <a:avLst/>
          </a:prstGeom>
        </p:spPr>
      </p:pic>
    </p:spTree>
    <p:extLst>
      <p:ext uri="{BB962C8B-B14F-4D97-AF65-F5344CB8AC3E}">
        <p14:creationId xmlns:p14="http://schemas.microsoft.com/office/powerpoint/2010/main" val="8749801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1112310-7BEF-9793-7E52-ACFACDEF2A4A}"/>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7AEDD2B-DE1D-0FEA-7799-07CA84689A58}"/>
              </a:ext>
            </a:extLst>
          </p:cNvPr>
          <p:cNvSpPr>
            <a:spLocks noGrp="1"/>
          </p:cNvSpPr>
          <p:nvPr>
            <p:ph type="title"/>
          </p:nvPr>
        </p:nvSpPr>
        <p:spPr>
          <a:xfrm>
            <a:off x="572493" y="238539"/>
            <a:ext cx="11018520" cy="1434415"/>
          </a:xfrm>
        </p:spPr>
        <p:txBody>
          <a:bodyPr anchor="b">
            <a:normAutofit/>
          </a:bodyPr>
          <a:lstStyle/>
          <a:p>
            <a:r>
              <a:rPr lang="en-US" sz="5400" b="1" dirty="0"/>
              <a:t>HIPAA</a:t>
            </a:r>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16CA984-CB02-879E-9F15-C703C3584926}"/>
              </a:ext>
            </a:extLst>
          </p:cNvPr>
          <p:cNvSpPr>
            <a:spLocks noGrp="1"/>
          </p:cNvSpPr>
          <p:nvPr>
            <p:ph idx="1"/>
          </p:nvPr>
        </p:nvSpPr>
        <p:spPr>
          <a:xfrm>
            <a:off x="4529027" y="2000980"/>
            <a:ext cx="7085607" cy="4119172"/>
          </a:xfrm>
        </p:spPr>
        <p:txBody>
          <a:bodyPr anchor="t">
            <a:normAutofit/>
          </a:bodyPr>
          <a:lstStyle/>
          <a:p>
            <a:pPr marL="0" indent="0">
              <a:spcBef>
                <a:spcPts val="0"/>
              </a:spcBef>
              <a:spcAft>
                <a:spcPts val="2400"/>
              </a:spcAft>
              <a:buNone/>
            </a:pPr>
            <a:r>
              <a:rPr lang="en-US" sz="2000" dirty="0"/>
              <a:t>HIPAA stands for the </a:t>
            </a:r>
            <a:r>
              <a:rPr lang="en-US" sz="2000" b="1" dirty="0">
                <a:hlinkClick r:id="rId3"/>
              </a:rPr>
              <a:t>Health Insurance Portability and Accountability Act</a:t>
            </a:r>
            <a:r>
              <a:rPr lang="en-US" sz="2000" b="1" dirty="0"/>
              <a:t> of 1996</a:t>
            </a:r>
            <a:r>
              <a:rPr lang="en-US" sz="2000" dirty="0"/>
              <a:t>. It is a federal law designed to protect sensitive patient health information from being disclosed without consent. The “Privacy Rule” regulates how Covered Entities (providers, plans) share Protected Health Information (PHI) </a:t>
            </a:r>
          </a:p>
          <a:p>
            <a:pPr marL="0" indent="0">
              <a:spcBef>
                <a:spcPts val="0"/>
              </a:spcBef>
              <a:spcAft>
                <a:spcPts val="2400"/>
              </a:spcAft>
              <a:buNone/>
            </a:pPr>
            <a:r>
              <a:rPr lang="en-US" sz="2000" dirty="0"/>
              <a:t>Patients must sign a release to allow others to have access to their patient health information.</a:t>
            </a:r>
          </a:p>
          <a:p>
            <a:pPr marL="0" indent="0">
              <a:spcBef>
                <a:spcPts val="0"/>
              </a:spcBef>
              <a:spcAft>
                <a:spcPts val="2400"/>
              </a:spcAft>
              <a:buNone/>
            </a:pPr>
            <a:r>
              <a:rPr lang="en-US" sz="2000" u="sng" dirty="0"/>
              <a:t>However, family members CAN provide information directly to the treatment team even if the patient does not sign a release form.</a:t>
            </a:r>
          </a:p>
          <a:p>
            <a:pPr marL="0" indent="0">
              <a:spcBef>
                <a:spcPts val="0"/>
              </a:spcBef>
              <a:spcAft>
                <a:spcPts val="2400"/>
              </a:spcAft>
              <a:buNone/>
            </a:pPr>
            <a:endParaRPr lang="en-US" sz="2000" i="1" dirty="0"/>
          </a:p>
          <a:p>
            <a:pPr>
              <a:spcBef>
                <a:spcPts val="0"/>
              </a:spcBef>
              <a:spcAft>
                <a:spcPts val="2400"/>
              </a:spcAft>
            </a:pPr>
            <a:endParaRPr lang="en-US" sz="2000" dirty="0"/>
          </a:p>
        </p:txBody>
      </p:sp>
      <p:pic>
        <p:nvPicPr>
          <p:cNvPr id="5" name="Picture 4">
            <a:extLst>
              <a:ext uri="{FF2B5EF4-FFF2-40B4-BE49-F238E27FC236}">
                <a16:creationId xmlns:a16="http://schemas.microsoft.com/office/drawing/2014/main" id="{D1A3BE7F-A9E0-C480-D05B-5C6E35DCAD8C}"/>
              </a:ext>
            </a:extLst>
          </p:cNvPr>
          <p:cNvPicPr>
            <a:picLocks noChangeAspect="1"/>
          </p:cNvPicPr>
          <p:nvPr/>
        </p:nvPicPr>
        <p:blipFill>
          <a:blip r:embed="rId4">
            <a:extLst>
              <a:ext uri="{28A0092B-C50C-407E-A947-70E740481C1C}">
                <a14:useLocalDpi xmlns:a14="http://schemas.microsoft.com/office/drawing/2010/main" val="0"/>
              </a:ext>
            </a:extLst>
          </a:blip>
          <a:srcRect l="1871" t="24949" r="1921" b="24651"/>
          <a:stretch>
            <a:fillRect/>
          </a:stretch>
        </p:blipFill>
        <p:spPr>
          <a:xfrm>
            <a:off x="8528540" y="153788"/>
            <a:ext cx="2872592" cy="1504839"/>
          </a:xfrm>
          <a:prstGeom prst="rect">
            <a:avLst/>
          </a:prstGeom>
        </p:spPr>
      </p:pic>
      <p:pic>
        <p:nvPicPr>
          <p:cNvPr id="6" name="Picture 5">
            <a:extLst>
              <a:ext uri="{FF2B5EF4-FFF2-40B4-BE49-F238E27FC236}">
                <a16:creationId xmlns:a16="http://schemas.microsoft.com/office/drawing/2014/main" id="{8B6DB601-B270-CC6A-4C28-268742BDD44D}"/>
              </a:ext>
            </a:extLst>
          </p:cNvPr>
          <p:cNvPicPr>
            <a:picLocks noChangeAspect="1"/>
          </p:cNvPicPr>
          <p:nvPr/>
        </p:nvPicPr>
        <p:blipFill>
          <a:blip r:embed="rId5">
            <a:extLst>
              <a:ext uri="{28A0092B-C50C-407E-A947-70E740481C1C}">
                <a14:useLocalDpi xmlns:a14="http://schemas.microsoft.com/office/drawing/2010/main" val="0"/>
              </a:ext>
            </a:extLst>
          </a:blip>
          <a:srcRect l="12174" t="21923" r="13470" b="22371"/>
          <a:stretch>
            <a:fillRect/>
          </a:stretch>
        </p:blipFill>
        <p:spPr>
          <a:xfrm>
            <a:off x="748934" y="1765849"/>
            <a:ext cx="3031160" cy="4914454"/>
          </a:xfrm>
          <a:prstGeom prst="rect">
            <a:avLst/>
          </a:prstGeom>
        </p:spPr>
      </p:pic>
    </p:spTree>
    <p:extLst>
      <p:ext uri="{BB962C8B-B14F-4D97-AF65-F5344CB8AC3E}">
        <p14:creationId xmlns:p14="http://schemas.microsoft.com/office/powerpoint/2010/main" val="33909294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C4879EFC-8E62-4E00-973C-C45EE9EC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D824FB9-BEEB-2519-0B43-086F0493DEDD}"/>
              </a:ext>
            </a:extLst>
          </p:cNvPr>
          <p:cNvSpPr>
            <a:spLocks noGrp="1"/>
          </p:cNvSpPr>
          <p:nvPr>
            <p:ph type="title"/>
          </p:nvPr>
        </p:nvSpPr>
        <p:spPr>
          <a:xfrm>
            <a:off x="897755" y="667917"/>
            <a:ext cx="10391892" cy="862840"/>
          </a:xfrm>
        </p:spPr>
        <p:txBody>
          <a:bodyPr vert="horz" lIns="91440" tIns="45720" rIns="91440" bIns="45720" rtlCol="0" anchor="ctr">
            <a:noAutofit/>
          </a:bodyPr>
          <a:lstStyle/>
          <a:p>
            <a:pPr algn="ctr"/>
            <a:r>
              <a:rPr lang="en-US" sz="2800" b="1" dirty="0"/>
              <a:t>Supporting Your Loved One Through A Psychiatric Hospitalization </a:t>
            </a:r>
            <a:br>
              <a:rPr lang="en-US" sz="2800" b="1" dirty="0"/>
            </a:br>
            <a:r>
              <a:rPr lang="en-US" sz="2800" b="1" dirty="0"/>
              <a:t>by Marsha Martino</a:t>
            </a:r>
          </a:p>
        </p:txBody>
      </p:sp>
      <p:sp>
        <p:nvSpPr>
          <p:cNvPr id="13"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1850683"/>
            <a:ext cx="3291840" cy="18288"/>
          </a:xfrm>
          <a:custGeom>
            <a:avLst/>
            <a:gdLst>
              <a:gd name="csX0" fmla="*/ 0 w 3291840"/>
              <a:gd name="csY0" fmla="*/ 0 h 18288"/>
              <a:gd name="csX1" fmla="*/ 658368 w 3291840"/>
              <a:gd name="csY1" fmla="*/ 0 h 18288"/>
              <a:gd name="csX2" fmla="*/ 1283818 w 3291840"/>
              <a:gd name="csY2" fmla="*/ 0 h 18288"/>
              <a:gd name="csX3" fmla="*/ 1909267 w 3291840"/>
              <a:gd name="csY3" fmla="*/ 0 h 18288"/>
              <a:gd name="csX4" fmla="*/ 2633472 w 3291840"/>
              <a:gd name="csY4" fmla="*/ 0 h 18288"/>
              <a:gd name="csX5" fmla="*/ 3291840 w 3291840"/>
              <a:gd name="csY5" fmla="*/ 0 h 18288"/>
              <a:gd name="csX6" fmla="*/ 3291840 w 3291840"/>
              <a:gd name="csY6" fmla="*/ 18288 h 18288"/>
              <a:gd name="csX7" fmla="*/ 2633472 w 3291840"/>
              <a:gd name="csY7" fmla="*/ 18288 h 18288"/>
              <a:gd name="csX8" fmla="*/ 2073859 w 3291840"/>
              <a:gd name="csY8" fmla="*/ 18288 h 18288"/>
              <a:gd name="csX9" fmla="*/ 1448410 w 3291840"/>
              <a:gd name="csY9" fmla="*/ 18288 h 18288"/>
              <a:gd name="csX10" fmla="*/ 822960 w 3291840"/>
              <a:gd name="csY10" fmla="*/ 18288 h 18288"/>
              <a:gd name="csX11" fmla="*/ 0 w 3291840"/>
              <a:gd name="csY11" fmla="*/ 18288 h 18288"/>
              <a:gd name="csX12" fmla="*/ 0 w 329184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The image shows a QR code, which is a square pattern of black and white squares.&#10;&#10;AI-generated content may be incorrect.">
            <a:extLst>
              <a:ext uri="{FF2B5EF4-FFF2-40B4-BE49-F238E27FC236}">
                <a16:creationId xmlns:a16="http://schemas.microsoft.com/office/drawing/2014/main" id="{78D6303D-29BE-3A98-3242-CAB734EAC628}"/>
              </a:ext>
            </a:extLst>
          </p:cNvPr>
          <p:cNvPicPr>
            <a:picLocks noChangeAspect="1"/>
          </p:cNvPicPr>
          <p:nvPr/>
        </p:nvPicPr>
        <p:blipFill>
          <a:blip r:embed="rId3"/>
          <a:stretch>
            <a:fillRect/>
          </a:stretch>
        </p:blipFill>
        <p:spPr>
          <a:xfrm>
            <a:off x="7197697" y="2642616"/>
            <a:ext cx="3728014" cy="3605784"/>
          </a:xfrm>
          <a:prstGeom prst="rect">
            <a:avLst/>
          </a:prstGeom>
        </p:spPr>
      </p:pic>
      <p:pic>
        <p:nvPicPr>
          <p:cNvPr id="8" name="Picture 7" descr="One-Pager&#10;&#10;AI-generated content may be incorrect.">
            <a:extLst>
              <a:ext uri="{FF2B5EF4-FFF2-40B4-BE49-F238E27FC236}">
                <a16:creationId xmlns:a16="http://schemas.microsoft.com/office/drawing/2014/main" id="{B8713BC6-2183-F984-2F78-CE98B1D6139B}"/>
              </a:ext>
            </a:extLst>
          </p:cNvPr>
          <p:cNvPicPr>
            <a:picLocks noChangeAspect="1"/>
          </p:cNvPicPr>
          <p:nvPr/>
        </p:nvPicPr>
        <p:blipFill>
          <a:blip r:embed="rId4"/>
          <a:stretch>
            <a:fillRect/>
          </a:stretch>
        </p:blipFill>
        <p:spPr>
          <a:xfrm>
            <a:off x="959481" y="2461367"/>
            <a:ext cx="3285047" cy="4132135"/>
          </a:xfrm>
          <a:prstGeom prst="rect">
            <a:avLst/>
          </a:prstGeom>
        </p:spPr>
      </p:pic>
      <p:sp>
        <p:nvSpPr>
          <p:cNvPr id="6" name="TextBox 5">
            <a:extLst>
              <a:ext uri="{FF2B5EF4-FFF2-40B4-BE49-F238E27FC236}">
                <a16:creationId xmlns:a16="http://schemas.microsoft.com/office/drawing/2014/main" id="{3287D6FA-AD45-5BCA-0980-3A6E55131576}"/>
              </a:ext>
            </a:extLst>
          </p:cNvPr>
          <p:cNvSpPr txBox="1"/>
          <p:nvPr/>
        </p:nvSpPr>
        <p:spPr>
          <a:xfrm>
            <a:off x="638880" y="2055383"/>
            <a:ext cx="10909643" cy="552659"/>
          </a:xfrm>
          <a:prstGeom prst="rect">
            <a:avLst/>
          </a:prstGeom>
        </p:spPr>
        <p:txBody>
          <a:bodyPr vert="horz" lIns="91440" tIns="45720" rIns="91440" bIns="45720" rtlCol="0" anchor="ctr">
            <a:normAutofit/>
          </a:bodyPr>
          <a:lstStyle/>
          <a:p>
            <a:pPr algn="ctr">
              <a:lnSpc>
                <a:spcPct val="90000"/>
              </a:lnSpc>
              <a:spcBef>
                <a:spcPts val="1000"/>
              </a:spcBef>
            </a:pPr>
            <a:r>
              <a:rPr lang="en-US" sz="2400" dirty="0"/>
              <a:t>https://flmhac.org/downloadable-fliers</a:t>
            </a:r>
          </a:p>
        </p:txBody>
      </p:sp>
    </p:spTree>
    <p:extLst>
      <p:ext uri="{BB962C8B-B14F-4D97-AF65-F5344CB8AC3E}">
        <p14:creationId xmlns:p14="http://schemas.microsoft.com/office/powerpoint/2010/main" val="2096781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1524073-F069-1610-4589-58F13908BF81}"/>
              </a:ext>
            </a:extLst>
          </p:cNvPr>
          <p:cNvSpPr>
            <a:spLocks noGrp="1"/>
          </p:cNvSpPr>
          <p:nvPr>
            <p:ph type="title"/>
          </p:nvPr>
        </p:nvSpPr>
        <p:spPr>
          <a:xfrm>
            <a:off x="6739128" y="638089"/>
            <a:ext cx="4818888" cy="1476801"/>
          </a:xfrm>
        </p:spPr>
        <p:txBody>
          <a:bodyPr anchor="b">
            <a:normAutofit/>
          </a:bodyPr>
          <a:lstStyle/>
          <a:p>
            <a:r>
              <a:rPr lang="en-US" b="1" dirty="0"/>
              <a:t>NAMI Resources for Helping Caregivers</a:t>
            </a:r>
          </a:p>
        </p:txBody>
      </p:sp>
      <p:pic>
        <p:nvPicPr>
          <p:cNvPr id="5" name="Picture 4" descr="Two people sitting on a green sofa, one holding the other's hands, while a colorful abstract painting hangs on the wall behind them.&#10;&#10;AI-generated content may be incorrect.">
            <a:extLst>
              <a:ext uri="{FF2B5EF4-FFF2-40B4-BE49-F238E27FC236}">
                <a16:creationId xmlns:a16="http://schemas.microsoft.com/office/drawing/2014/main" id="{25E61C00-08CD-1999-037F-EA6E54E45688}"/>
              </a:ext>
            </a:extLst>
          </p:cNvPr>
          <p:cNvPicPr>
            <a:picLocks noChangeAspect="1"/>
          </p:cNvPicPr>
          <p:nvPr/>
        </p:nvPicPr>
        <p:blipFill>
          <a:blip r:embed="rId3">
            <a:extLst>
              <a:ext uri="{28A0092B-C50C-407E-A947-70E740481C1C}">
                <a14:useLocalDpi xmlns:a14="http://schemas.microsoft.com/office/drawing/2010/main" val="0"/>
              </a:ext>
            </a:extLst>
          </a:blip>
          <a:srcRect l="8100" r="20284"/>
          <a:stretch>
            <a:fillRect/>
          </a:stretch>
        </p:blipFill>
        <p:spPr>
          <a:xfrm>
            <a:off x="630936" y="884973"/>
            <a:ext cx="5458968" cy="5088053"/>
          </a:xfrm>
          <a:prstGeom prst="rect">
            <a:avLst/>
          </a:prstGeom>
        </p:spPr>
      </p:pic>
      <p:sp>
        <p:nvSpPr>
          <p:cNvPr id="8" name="sketch line">
            <a:extLst>
              <a:ext uri="{FF2B5EF4-FFF2-40B4-BE49-F238E27FC236}">
                <a16:creationId xmlns:a16="http://schemas.microsoft.com/office/drawing/2014/main" id="{953EE71A-6488-4203-A7C4-77102FD0DC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912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1EE563D-0834-6C42-3F7F-363823A88ADF}"/>
              </a:ext>
            </a:extLst>
          </p:cNvPr>
          <p:cNvSpPr>
            <a:spLocks noGrp="1"/>
          </p:cNvSpPr>
          <p:nvPr>
            <p:ph idx="1"/>
          </p:nvPr>
        </p:nvSpPr>
        <p:spPr>
          <a:xfrm>
            <a:off x="6739128" y="2691450"/>
            <a:ext cx="4818888" cy="3550789"/>
          </a:xfrm>
        </p:spPr>
        <p:txBody>
          <a:bodyPr anchor="t">
            <a:normAutofit/>
          </a:bodyPr>
          <a:lstStyle/>
          <a:p>
            <a:r>
              <a:rPr lang="en-US" sz="2200"/>
              <a:t>NAMI Programs – Family to Family, Family Support Group</a:t>
            </a:r>
          </a:p>
          <a:p>
            <a:r>
              <a:rPr lang="en-US" sz="2200"/>
              <a:t>NAMI Crisis Plan</a:t>
            </a:r>
          </a:p>
          <a:p>
            <a:pPr lvl="0"/>
            <a:r>
              <a:rPr lang="en-US" sz="2200"/>
              <a:t>NAMI HelpLine: (includes special line for Caregivers): 1-800-950-NAMI or TEXT “Helpline” to 62640.  Available M-F, 10am-10pm.</a:t>
            </a:r>
          </a:p>
          <a:p>
            <a:pPr lvl="0"/>
            <a:r>
              <a:rPr lang="en-US" sz="2200"/>
              <a:t>https://www.nami.org/family-members-and-caregivers/</a:t>
            </a:r>
          </a:p>
          <a:p>
            <a:pPr lvl="0"/>
            <a:endParaRPr lang="en-US" sz="2200"/>
          </a:p>
          <a:p>
            <a:endParaRPr lang="en-US" sz="2200"/>
          </a:p>
          <a:p>
            <a:endParaRPr lang="en-US" sz="2200"/>
          </a:p>
        </p:txBody>
      </p:sp>
    </p:spTree>
    <p:extLst>
      <p:ext uri="{BB962C8B-B14F-4D97-AF65-F5344CB8AC3E}">
        <p14:creationId xmlns:p14="http://schemas.microsoft.com/office/powerpoint/2010/main" val="36929633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77C79247-5425-CF48-C0B2-3FA6FF7C58F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000610" y="334981"/>
            <a:ext cx="3415156" cy="369091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C8CEF3E8-2B70-4171-27BF-16C81CF3F5CC}"/>
              </a:ext>
            </a:extLst>
          </p:cNvPr>
          <p:cNvPicPr>
            <a:picLocks noChangeAspect="1"/>
          </p:cNvPicPr>
          <p:nvPr/>
        </p:nvPicPr>
        <p:blipFill>
          <a:blip r:embed="rId3">
            <a:extLst>
              <a:ext uri="{28A0092B-C50C-407E-A947-70E740481C1C}">
                <a14:useLocalDpi xmlns:a14="http://schemas.microsoft.com/office/drawing/2010/main" val="0"/>
              </a:ext>
            </a:extLst>
          </a:blip>
          <a:srcRect l="5028" t="15055" r="70082" b="61519"/>
          <a:stretch>
            <a:fillRect/>
          </a:stretch>
        </p:blipFill>
        <p:spPr>
          <a:xfrm>
            <a:off x="827220" y="365125"/>
            <a:ext cx="4833259" cy="2416630"/>
          </a:xfrm>
          <a:prstGeom prst="rect">
            <a:avLst/>
          </a:prstGeom>
        </p:spPr>
      </p:pic>
      <p:sp>
        <p:nvSpPr>
          <p:cNvPr id="7" name="TextBox 6">
            <a:extLst>
              <a:ext uri="{FF2B5EF4-FFF2-40B4-BE49-F238E27FC236}">
                <a16:creationId xmlns:a16="http://schemas.microsoft.com/office/drawing/2014/main" id="{9D319E3E-A516-FA5F-3336-821748A00C09}"/>
              </a:ext>
            </a:extLst>
          </p:cNvPr>
          <p:cNvSpPr txBox="1"/>
          <p:nvPr/>
        </p:nvSpPr>
        <p:spPr>
          <a:xfrm>
            <a:off x="735465" y="3476031"/>
            <a:ext cx="10075986" cy="3046988"/>
          </a:xfrm>
          <a:prstGeom prst="rect">
            <a:avLst/>
          </a:prstGeom>
          <a:noFill/>
        </p:spPr>
        <p:txBody>
          <a:bodyPr wrap="square">
            <a:spAutoFit/>
          </a:bodyPr>
          <a:lstStyle/>
          <a:p>
            <a:r>
              <a:rPr lang="en-US" sz="2400" dirty="0"/>
              <a:t>University of Washington’s SPIRIT LAB.</a:t>
            </a:r>
          </a:p>
          <a:p>
            <a:pPr fontAlgn="base"/>
            <a:r>
              <a:rPr lang="en-US" sz="2400" b="1" dirty="0"/>
              <a:t>Psychosis REACH was developed </a:t>
            </a:r>
            <a:r>
              <a:rPr lang="en-US" sz="2400" b="1" i="1" dirty="0"/>
              <a:t>for</a:t>
            </a:r>
            <a:r>
              <a:rPr lang="en-US" sz="2400" b="1" dirty="0"/>
              <a:t> families, </a:t>
            </a:r>
            <a:r>
              <a:rPr lang="en-US" sz="2400" b="1" i="1" dirty="0"/>
              <a:t>with </a:t>
            </a:r>
            <a:r>
              <a:rPr lang="en-US" sz="2400" b="1" dirty="0"/>
              <a:t>families.</a:t>
            </a:r>
          </a:p>
          <a:p>
            <a:pPr fontAlgn="base"/>
            <a:endParaRPr lang="en-US" sz="2400" b="1" dirty="0"/>
          </a:p>
          <a:p>
            <a:pPr fontAlgn="base"/>
            <a:r>
              <a:rPr lang="en-US" sz="2400" dirty="0"/>
              <a:t>Experts in Cognitive Behavioral Therapy for Psychosis and Family Interventions teamed up with families with lived experience to develop the Psychosis REACH training model.  </a:t>
            </a:r>
          </a:p>
          <a:p>
            <a:pPr fontAlgn="base"/>
            <a:endParaRPr lang="en-US" sz="2400" dirty="0"/>
          </a:p>
          <a:p>
            <a:pPr fontAlgn="base"/>
            <a:r>
              <a:rPr lang="en-US" sz="2400" dirty="0"/>
              <a:t>Psychosis REACH teaches concrete, evidence-based skills that are rooted in CBT.</a:t>
            </a:r>
          </a:p>
        </p:txBody>
      </p:sp>
      <p:sp>
        <p:nvSpPr>
          <p:cNvPr id="8" name="TextBox 7">
            <a:extLst>
              <a:ext uri="{FF2B5EF4-FFF2-40B4-BE49-F238E27FC236}">
                <a16:creationId xmlns:a16="http://schemas.microsoft.com/office/drawing/2014/main" id="{F2D8820B-B616-246C-2E44-132F5D0E97BB}"/>
              </a:ext>
            </a:extLst>
          </p:cNvPr>
          <p:cNvSpPr txBox="1"/>
          <p:nvPr/>
        </p:nvSpPr>
        <p:spPr>
          <a:xfrm>
            <a:off x="776234" y="2989797"/>
            <a:ext cx="4833259" cy="461665"/>
          </a:xfrm>
          <a:prstGeom prst="rect">
            <a:avLst/>
          </a:prstGeom>
          <a:noFill/>
        </p:spPr>
        <p:txBody>
          <a:bodyPr wrap="square" rtlCol="0">
            <a:spAutoFit/>
          </a:bodyPr>
          <a:lstStyle/>
          <a:p>
            <a:r>
              <a:rPr lang="en-US" sz="2400" dirty="0">
                <a:hlinkClick r:id="rId4"/>
              </a:rPr>
              <a:t>https://www.psychosisreach.org/</a:t>
            </a:r>
            <a:endParaRPr lang="en-US" sz="2400" dirty="0"/>
          </a:p>
        </p:txBody>
      </p:sp>
    </p:spTree>
    <p:extLst>
      <p:ext uri="{BB962C8B-B14F-4D97-AF65-F5344CB8AC3E}">
        <p14:creationId xmlns:p14="http://schemas.microsoft.com/office/powerpoint/2010/main" val="42295808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0BD73-3246-EF41-0DE7-0487CF9F3732}"/>
              </a:ext>
            </a:extLst>
          </p:cNvPr>
          <p:cNvSpPr>
            <a:spLocks noGrp="1"/>
          </p:cNvSpPr>
          <p:nvPr>
            <p:ph type="title"/>
          </p:nvPr>
        </p:nvSpPr>
        <p:spPr>
          <a:xfrm>
            <a:off x="2442527" y="5642367"/>
            <a:ext cx="6842929" cy="831667"/>
          </a:xfrm>
        </p:spPr>
        <p:txBody>
          <a:bodyPr>
            <a:normAutofit/>
          </a:bodyPr>
          <a:lstStyle/>
          <a:p>
            <a:pPr algn="ctr"/>
            <a:r>
              <a:rPr lang="en-US" sz="2800" b="1" dirty="0">
                <a:solidFill>
                  <a:schemeClr val="accent1"/>
                </a:solidFill>
                <a:latin typeface="+mn-lt"/>
              </a:rPr>
              <a:t>https://curesz.org/friendsz/</a:t>
            </a:r>
          </a:p>
        </p:txBody>
      </p:sp>
      <p:pic>
        <p:nvPicPr>
          <p:cNvPr id="1026" name="Picture 2" descr="CURESZ Foundation Logo">
            <a:extLst>
              <a:ext uri="{FF2B5EF4-FFF2-40B4-BE49-F238E27FC236}">
                <a16:creationId xmlns:a16="http://schemas.microsoft.com/office/drawing/2014/main" id="{FCB2513E-69A6-EC08-5DAB-A86CD36F6137}"/>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912672" y="302725"/>
            <a:ext cx="2792420" cy="185695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02551D87-C1B6-7A7B-ABD2-2C83BCA94568}"/>
              </a:ext>
            </a:extLst>
          </p:cNvPr>
          <p:cNvSpPr txBox="1"/>
          <p:nvPr/>
        </p:nvSpPr>
        <p:spPr>
          <a:xfrm>
            <a:off x="973434" y="2089114"/>
            <a:ext cx="10245132" cy="3600986"/>
          </a:xfrm>
          <a:prstGeom prst="rect">
            <a:avLst/>
          </a:prstGeom>
          <a:noFill/>
        </p:spPr>
        <p:txBody>
          <a:bodyPr wrap="square" rtlCol="0">
            <a:spAutoFit/>
          </a:bodyPr>
          <a:lstStyle/>
          <a:p>
            <a:r>
              <a:rPr lang="en-US" sz="2800" b="1" dirty="0">
                <a:solidFill>
                  <a:srgbClr val="00B050"/>
                </a:solidFill>
              </a:rPr>
              <a:t>C</a:t>
            </a:r>
            <a:r>
              <a:rPr lang="en-US" sz="2000" b="1" dirty="0">
                <a:solidFill>
                  <a:srgbClr val="00B050"/>
                </a:solidFill>
              </a:rPr>
              <a:t>omprehensive </a:t>
            </a:r>
            <a:r>
              <a:rPr lang="en-US" sz="2800" b="1" dirty="0">
                <a:solidFill>
                  <a:srgbClr val="00B050"/>
                </a:solidFill>
              </a:rPr>
              <a:t>U</a:t>
            </a:r>
            <a:r>
              <a:rPr lang="en-US" sz="2000" b="1" dirty="0">
                <a:solidFill>
                  <a:srgbClr val="00B050"/>
                </a:solidFill>
              </a:rPr>
              <a:t>nderstanding via </a:t>
            </a:r>
            <a:r>
              <a:rPr lang="en-US" sz="2800" b="1" dirty="0">
                <a:solidFill>
                  <a:srgbClr val="00B050"/>
                </a:solidFill>
              </a:rPr>
              <a:t>R</a:t>
            </a:r>
            <a:r>
              <a:rPr lang="en-US" sz="2000" b="1" dirty="0">
                <a:solidFill>
                  <a:srgbClr val="00B050"/>
                </a:solidFill>
              </a:rPr>
              <a:t>esearch and </a:t>
            </a:r>
          </a:p>
          <a:p>
            <a:r>
              <a:rPr lang="en-US" sz="2800" b="1" dirty="0">
                <a:solidFill>
                  <a:srgbClr val="00B050"/>
                </a:solidFill>
              </a:rPr>
              <a:t>E</a:t>
            </a:r>
            <a:r>
              <a:rPr lang="en-US" sz="2000" b="1" dirty="0">
                <a:solidFill>
                  <a:srgbClr val="00B050"/>
                </a:solidFill>
              </a:rPr>
              <a:t>ducation into </a:t>
            </a:r>
            <a:r>
              <a:rPr lang="en-US" sz="2800" b="1" dirty="0" err="1">
                <a:solidFill>
                  <a:srgbClr val="00B050"/>
                </a:solidFill>
              </a:rPr>
              <a:t>S</a:t>
            </a:r>
            <a:r>
              <a:rPr lang="en-US" sz="2000" b="1" dirty="0" err="1">
                <a:solidFill>
                  <a:srgbClr val="00B050"/>
                </a:solidFill>
              </a:rPr>
              <a:t>chi</a:t>
            </a:r>
            <a:r>
              <a:rPr lang="en-US" sz="2800" b="1" dirty="0" err="1">
                <a:solidFill>
                  <a:srgbClr val="00B050"/>
                </a:solidFill>
              </a:rPr>
              <a:t>Z</a:t>
            </a:r>
            <a:r>
              <a:rPr lang="en-US" sz="2000" b="1" dirty="0" err="1">
                <a:solidFill>
                  <a:srgbClr val="00B050"/>
                </a:solidFill>
              </a:rPr>
              <a:t>ophrenia</a:t>
            </a:r>
            <a:endParaRPr lang="en-US" sz="2000" b="1" dirty="0">
              <a:solidFill>
                <a:srgbClr val="00B050"/>
              </a:solidFill>
            </a:endParaRPr>
          </a:p>
          <a:p>
            <a:endParaRPr lang="en-US" sz="2000" b="1" dirty="0">
              <a:solidFill>
                <a:srgbClr val="00B050"/>
              </a:solidFill>
            </a:endParaRPr>
          </a:p>
          <a:p>
            <a:r>
              <a:rPr lang="en-US" sz="2000" dirty="0"/>
              <a:t>The CURESZ Foundation offers advocacy, information, advice, as well as educational and supportive resources to enhance the understanding of schizophrenia as a treatable neuropsychiatric illness.</a:t>
            </a:r>
          </a:p>
          <a:p>
            <a:br>
              <a:rPr lang="en-US" sz="2000" dirty="0"/>
            </a:br>
            <a:r>
              <a:rPr lang="en-US" sz="2400" b="1" dirty="0" err="1"/>
              <a:t>CureSZ</a:t>
            </a:r>
            <a:r>
              <a:rPr lang="en-US" sz="2400" b="1" dirty="0"/>
              <a:t> </a:t>
            </a:r>
            <a:r>
              <a:rPr lang="en-US" sz="2400" b="1" dirty="0" err="1">
                <a:solidFill>
                  <a:srgbClr val="00B050"/>
                </a:solidFill>
              </a:rPr>
              <a:t>Friendsz</a:t>
            </a:r>
            <a:r>
              <a:rPr lang="en-US" sz="2400" b="1" dirty="0"/>
              <a:t> are a network of family members and close friends of people who have schizophrenia. These people are available to offer you encouragement, friendship, and support on your journey. </a:t>
            </a:r>
          </a:p>
        </p:txBody>
      </p:sp>
      <p:pic>
        <p:nvPicPr>
          <p:cNvPr id="9" name="Picture 8">
            <a:extLst>
              <a:ext uri="{FF2B5EF4-FFF2-40B4-BE49-F238E27FC236}">
                <a16:creationId xmlns:a16="http://schemas.microsoft.com/office/drawing/2014/main" id="{C0704369-4092-ADE6-B1EF-FCE778456F57}"/>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8144898" y="0"/>
            <a:ext cx="3976928" cy="3165231"/>
          </a:xfrm>
          <a:prstGeom prst="rect">
            <a:avLst/>
          </a:prstGeom>
        </p:spPr>
      </p:pic>
    </p:spTree>
    <p:extLst>
      <p:ext uri="{BB962C8B-B14F-4D97-AF65-F5344CB8AC3E}">
        <p14:creationId xmlns:p14="http://schemas.microsoft.com/office/powerpoint/2010/main" val="154855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923F36-78E0-DB77-31A4-FAFA0E422E7E}"/>
              </a:ext>
            </a:extLst>
          </p:cNvPr>
          <p:cNvSpPr>
            <a:spLocks noGrp="1"/>
          </p:cNvSpPr>
          <p:nvPr>
            <p:ph type="title"/>
          </p:nvPr>
        </p:nvSpPr>
        <p:spPr/>
        <p:txBody>
          <a:bodyPr/>
          <a:lstStyle/>
          <a:p>
            <a:r>
              <a:rPr lang="en-US" b="1" dirty="0">
                <a:solidFill>
                  <a:schemeClr val="accent1"/>
                </a:solidFill>
              </a:rPr>
              <a:t>What is the UK Triangle of Care?</a:t>
            </a:r>
          </a:p>
        </p:txBody>
      </p:sp>
      <p:sp>
        <p:nvSpPr>
          <p:cNvPr id="3" name="Content Placeholder 2">
            <a:extLst>
              <a:ext uri="{FF2B5EF4-FFF2-40B4-BE49-F238E27FC236}">
                <a16:creationId xmlns:a16="http://schemas.microsoft.com/office/drawing/2014/main" id="{1DB1B8AF-5B57-AD75-4F06-1897284E19E5}"/>
              </a:ext>
            </a:extLst>
          </p:cNvPr>
          <p:cNvSpPr>
            <a:spLocks noGrp="1"/>
          </p:cNvSpPr>
          <p:nvPr>
            <p:ph idx="1"/>
          </p:nvPr>
        </p:nvSpPr>
        <p:spPr>
          <a:xfrm>
            <a:off x="838200" y="1561855"/>
            <a:ext cx="6362700" cy="4887059"/>
          </a:xfrm>
        </p:spPr>
        <p:txBody>
          <a:bodyPr>
            <a:normAutofit fontScale="92500" lnSpcReduction="10000"/>
          </a:bodyPr>
          <a:lstStyle/>
          <a:p>
            <a:pPr marL="0" indent="0">
              <a:buNone/>
            </a:pPr>
            <a:r>
              <a:rPr lang="en-US" dirty="0"/>
              <a:t>The Triangle of Care is a therapeutic alliance between (unpaid) carers, service users and health professionals.</a:t>
            </a:r>
          </a:p>
          <a:p>
            <a:pPr marL="0" indent="0">
              <a:buNone/>
            </a:pPr>
            <a:endParaRPr lang="en-US" dirty="0"/>
          </a:p>
          <a:p>
            <a:pPr marL="0" indent="0">
              <a:buNone/>
            </a:pPr>
            <a:r>
              <a:rPr lang="en-US" dirty="0"/>
              <a:t>It aims to promote safety and recovery and to sustain wellbeing in mental health by including and supporting carers.</a:t>
            </a:r>
          </a:p>
          <a:p>
            <a:pPr marL="0" indent="0">
              <a:buNone/>
            </a:pPr>
            <a:endParaRPr lang="en-US" dirty="0"/>
          </a:p>
          <a:p>
            <a:pPr marL="0" indent="0">
              <a:buNone/>
            </a:pPr>
            <a:r>
              <a:rPr lang="en-US" dirty="0"/>
              <a:t>The Triangle of Care is based on six principles that healthcare providers can use to include and support carers.</a:t>
            </a:r>
          </a:p>
          <a:p>
            <a:pPr marL="0" indent="0">
              <a:buNone/>
            </a:pPr>
            <a:r>
              <a:rPr lang="en-US" b="1" dirty="0">
                <a:solidFill>
                  <a:schemeClr val="accent1"/>
                </a:solidFill>
              </a:rPr>
              <a:t>https://carers.org/triangle-of-care/the-triangle-of-care</a:t>
            </a:r>
          </a:p>
          <a:p>
            <a:pPr marL="0" indent="0">
              <a:buNone/>
            </a:pPr>
            <a:endParaRPr lang="en-US" dirty="0"/>
          </a:p>
        </p:txBody>
      </p:sp>
      <p:pic>
        <p:nvPicPr>
          <p:cNvPr id="4" name="Content Placeholder 4">
            <a:extLst>
              <a:ext uri="{FF2B5EF4-FFF2-40B4-BE49-F238E27FC236}">
                <a16:creationId xmlns:a16="http://schemas.microsoft.com/office/drawing/2014/main" id="{7B3AB090-8742-0716-205F-BBD62310A179}"/>
              </a:ext>
            </a:extLst>
          </p:cNvPr>
          <p:cNvPicPr>
            <a:picLocks noChangeAspect="1"/>
          </p:cNvPicPr>
          <p:nvPr/>
        </p:nvPicPr>
        <p:blipFill>
          <a:blip r:embed="rId2">
            <a:extLst>
              <a:ext uri="{28A0092B-C50C-407E-A947-70E740481C1C}">
                <a14:useLocalDpi xmlns:a14="http://schemas.microsoft.com/office/drawing/2010/main" val="0"/>
              </a:ext>
            </a:extLst>
          </a:blip>
          <a:srcRect l="58549" t="21338" r="15685" b="38080"/>
          <a:stretch>
            <a:fillRect/>
          </a:stretch>
        </p:blipFill>
        <p:spPr>
          <a:xfrm>
            <a:off x="7341412" y="1605816"/>
            <a:ext cx="4690649" cy="3924779"/>
          </a:xfrm>
          <a:prstGeom prst="rect">
            <a:avLst/>
          </a:prstGeom>
        </p:spPr>
      </p:pic>
    </p:spTree>
    <p:extLst>
      <p:ext uri="{BB962C8B-B14F-4D97-AF65-F5344CB8AC3E}">
        <p14:creationId xmlns:p14="http://schemas.microsoft.com/office/powerpoint/2010/main" val="6674797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0E7396-021F-9A58-D071-BE67A4EA10B0}"/>
              </a:ext>
            </a:extLst>
          </p:cNvPr>
          <p:cNvSpPr>
            <a:spLocks noGrp="1"/>
          </p:cNvSpPr>
          <p:nvPr>
            <p:ph type="title"/>
          </p:nvPr>
        </p:nvSpPr>
        <p:spPr/>
        <p:txBody>
          <a:bodyPr/>
          <a:lstStyle/>
          <a:p>
            <a:r>
              <a:rPr lang="en-US" b="1" dirty="0">
                <a:solidFill>
                  <a:schemeClr val="accent1"/>
                </a:solidFill>
              </a:rPr>
              <a:t>Six Principles for Providers</a:t>
            </a:r>
          </a:p>
        </p:txBody>
      </p:sp>
      <p:sp>
        <p:nvSpPr>
          <p:cNvPr id="3" name="Content Placeholder 2">
            <a:extLst>
              <a:ext uri="{FF2B5EF4-FFF2-40B4-BE49-F238E27FC236}">
                <a16:creationId xmlns:a16="http://schemas.microsoft.com/office/drawing/2014/main" id="{A2F6FC3C-F4EE-4377-A600-14792258F71E}"/>
              </a:ext>
            </a:extLst>
          </p:cNvPr>
          <p:cNvSpPr>
            <a:spLocks noGrp="1"/>
          </p:cNvSpPr>
          <p:nvPr>
            <p:ph idx="1"/>
          </p:nvPr>
        </p:nvSpPr>
        <p:spPr>
          <a:xfrm>
            <a:off x="838200" y="1457008"/>
            <a:ext cx="9624646" cy="4800339"/>
          </a:xfrm>
        </p:spPr>
        <p:txBody>
          <a:bodyPr/>
          <a:lstStyle/>
          <a:p>
            <a:pPr marL="514350" indent="-514350">
              <a:buAutoNum type="arabicPeriod"/>
            </a:pPr>
            <a:r>
              <a:rPr lang="en-US" dirty="0"/>
              <a:t>Carers and the essential role they play are identified at first contact or as soon as possible thereafter. </a:t>
            </a:r>
          </a:p>
          <a:p>
            <a:pPr marL="514350" indent="-514350">
              <a:buAutoNum type="arabicPeriod"/>
            </a:pPr>
            <a:r>
              <a:rPr lang="en-US" dirty="0"/>
              <a:t>Staff are ‘carer aware’ and trained in carer engagement strategies. </a:t>
            </a:r>
          </a:p>
          <a:p>
            <a:pPr marL="514350" indent="-514350">
              <a:buAutoNum type="arabicPeriod"/>
            </a:pPr>
            <a:r>
              <a:rPr lang="en-US" dirty="0"/>
              <a:t>Policy and practice protocols regarding confidentiality and sharing information are in place. </a:t>
            </a:r>
          </a:p>
          <a:p>
            <a:pPr marL="514350" indent="-514350">
              <a:buAutoNum type="arabicPeriod"/>
            </a:pPr>
            <a:r>
              <a:rPr lang="en-US" dirty="0"/>
              <a:t>Defined post(s) [staff] responsible for carers are in place. </a:t>
            </a:r>
          </a:p>
          <a:p>
            <a:pPr marL="514350" indent="-514350">
              <a:buAutoNum type="arabicPeriod"/>
            </a:pPr>
            <a:r>
              <a:rPr lang="en-US" dirty="0"/>
              <a:t>A carer introduction to the service is available, with a relevant range of information across the care pathway. </a:t>
            </a:r>
          </a:p>
          <a:p>
            <a:pPr marL="514350" indent="-514350">
              <a:buAutoNum type="arabicPeriod"/>
            </a:pPr>
            <a:r>
              <a:rPr lang="en-US" dirty="0"/>
              <a:t>A range of carer support services is available.</a:t>
            </a:r>
          </a:p>
        </p:txBody>
      </p:sp>
      <p:pic>
        <p:nvPicPr>
          <p:cNvPr id="4" name="Picture 3">
            <a:extLst>
              <a:ext uri="{FF2B5EF4-FFF2-40B4-BE49-F238E27FC236}">
                <a16:creationId xmlns:a16="http://schemas.microsoft.com/office/drawing/2014/main" id="{E8D05F2A-5F26-13E5-D712-D41725164EAB}"/>
              </a:ext>
            </a:extLst>
          </p:cNvPr>
          <p:cNvPicPr>
            <a:picLocks noChangeAspect="1"/>
          </p:cNvPicPr>
          <p:nvPr/>
        </p:nvPicPr>
        <p:blipFill>
          <a:blip r:embed="rId2">
            <a:extLst>
              <a:ext uri="{28A0092B-C50C-407E-A947-70E740481C1C}">
                <a14:useLocalDpi xmlns:a14="http://schemas.microsoft.com/office/drawing/2010/main" val="0"/>
              </a:ext>
            </a:extLst>
          </a:blip>
          <a:srcRect l="75989" t="27931" r="6044" b="39334"/>
          <a:stretch>
            <a:fillRect/>
          </a:stretch>
        </p:blipFill>
        <p:spPr>
          <a:xfrm>
            <a:off x="10099213" y="128579"/>
            <a:ext cx="1858325" cy="1798654"/>
          </a:xfrm>
          <a:prstGeom prst="rect">
            <a:avLst/>
          </a:prstGeom>
        </p:spPr>
      </p:pic>
    </p:spTree>
    <p:extLst>
      <p:ext uri="{BB962C8B-B14F-4D97-AF65-F5344CB8AC3E}">
        <p14:creationId xmlns:p14="http://schemas.microsoft.com/office/powerpoint/2010/main" val="28024310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76CAE-2732-D37C-CD9F-F5A35E546065}"/>
              </a:ext>
            </a:extLst>
          </p:cNvPr>
          <p:cNvSpPr>
            <a:spLocks noGrp="1"/>
          </p:cNvSpPr>
          <p:nvPr>
            <p:ph type="title"/>
          </p:nvPr>
        </p:nvSpPr>
        <p:spPr/>
        <p:txBody>
          <a:bodyPr/>
          <a:lstStyle/>
          <a:p>
            <a:r>
              <a:rPr lang="en-US" b="1" dirty="0">
                <a:solidFill>
                  <a:schemeClr val="accent1"/>
                </a:solidFill>
              </a:rPr>
              <a:t>How can the Triangle of Care help </a:t>
            </a:r>
            <a:br>
              <a:rPr lang="en-US" b="1" dirty="0">
                <a:solidFill>
                  <a:schemeClr val="accent1"/>
                </a:solidFill>
              </a:rPr>
            </a:br>
            <a:r>
              <a:rPr lang="en-US" b="1" dirty="0">
                <a:solidFill>
                  <a:schemeClr val="accent1"/>
                </a:solidFill>
              </a:rPr>
              <a:t>health professionals?</a:t>
            </a:r>
          </a:p>
        </p:txBody>
      </p:sp>
      <p:sp>
        <p:nvSpPr>
          <p:cNvPr id="3" name="Content Placeholder 2">
            <a:extLst>
              <a:ext uri="{FF2B5EF4-FFF2-40B4-BE49-F238E27FC236}">
                <a16:creationId xmlns:a16="http://schemas.microsoft.com/office/drawing/2014/main" id="{C5C70A15-5BFF-1E63-F4A6-8479B4A0E109}"/>
              </a:ext>
            </a:extLst>
          </p:cNvPr>
          <p:cNvSpPr>
            <a:spLocks noGrp="1"/>
          </p:cNvSpPr>
          <p:nvPr>
            <p:ph idx="1"/>
          </p:nvPr>
        </p:nvSpPr>
        <p:spPr>
          <a:xfrm>
            <a:off x="838200" y="2113255"/>
            <a:ext cx="10515600" cy="4776142"/>
          </a:xfrm>
        </p:spPr>
        <p:txBody>
          <a:bodyPr>
            <a:normAutofit/>
          </a:bodyPr>
          <a:lstStyle/>
          <a:p>
            <a:pPr marL="0" indent="0">
              <a:buNone/>
            </a:pPr>
            <a:r>
              <a:rPr lang="en-US" dirty="0"/>
              <a:t>• Giving carers and service users realistic expectations and info. to support their caring role. </a:t>
            </a:r>
          </a:p>
          <a:p>
            <a:pPr marL="0" indent="0">
              <a:buNone/>
            </a:pPr>
            <a:r>
              <a:rPr lang="en-US" dirty="0"/>
              <a:t>• Ensuring staff have information about the service users from the unique expertise of the carer. </a:t>
            </a:r>
          </a:p>
          <a:p>
            <a:pPr marL="0" indent="0">
              <a:buNone/>
            </a:pPr>
            <a:r>
              <a:rPr lang="en-US" dirty="0"/>
              <a:t>• Building stronger relationships between staff, carers and service users. </a:t>
            </a:r>
          </a:p>
          <a:p>
            <a:pPr marL="0" indent="0">
              <a:buNone/>
            </a:pPr>
            <a:r>
              <a:rPr lang="en-US" dirty="0"/>
              <a:t>• Reduced admissions – a carer can often recognize signs that a service user is becoming unwell. By listening to carers, steps can be taken to help reduce the need for a service user to be admitted.</a:t>
            </a:r>
          </a:p>
        </p:txBody>
      </p:sp>
      <p:pic>
        <p:nvPicPr>
          <p:cNvPr id="5" name="Picture 4">
            <a:extLst>
              <a:ext uri="{FF2B5EF4-FFF2-40B4-BE49-F238E27FC236}">
                <a16:creationId xmlns:a16="http://schemas.microsoft.com/office/drawing/2014/main" id="{96775972-8D99-A776-BB21-A3474697AED5}"/>
              </a:ext>
            </a:extLst>
          </p:cNvPr>
          <p:cNvPicPr>
            <a:picLocks noChangeAspect="1"/>
          </p:cNvPicPr>
          <p:nvPr/>
        </p:nvPicPr>
        <p:blipFill>
          <a:blip r:embed="rId3">
            <a:extLst>
              <a:ext uri="{28A0092B-C50C-407E-A947-70E740481C1C}">
                <a14:useLocalDpi xmlns:a14="http://schemas.microsoft.com/office/drawing/2010/main" val="0"/>
              </a:ext>
            </a:extLst>
          </a:blip>
          <a:srcRect l="75989" t="27931" r="6044" b="39334"/>
          <a:stretch>
            <a:fillRect/>
          </a:stretch>
        </p:blipFill>
        <p:spPr>
          <a:xfrm>
            <a:off x="9606843" y="221066"/>
            <a:ext cx="1858325" cy="1798654"/>
          </a:xfrm>
          <a:prstGeom prst="rect">
            <a:avLst/>
          </a:prstGeom>
        </p:spPr>
      </p:pic>
    </p:spTree>
    <p:extLst>
      <p:ext uri="{BB962C8B-B14F-4D97-AF65-F5344CB8AC3E}">
        <p14:creationId xmlns:p14="http://schemas.microsoft.com/office/powerpoint/2010/main" val="33221008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EA4794D3-2F33-61FD-C51A-041B2FC1D40A}"/>
              </a:ext>
            </a:extLst>
          </p:cNvPr>
          <p:cNvSpPr txBox="1"/>
          <p:nvPr/>
        </p:nvSpPr>
        <p:spPr>
          <a:xfrm>
            <a:off x="838200" y="365125"/>
            <a:ext cx="10515600" cy="1325563"/>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200" b="1" kern="1200" dirty="0">
                <a:solidFill>
                  <a:schemeClr val="tx1"/>
                </a:solidFill>
                <a:latin typeface="+mj-lt"/>
                <a:ea typeface="+mj-ea"/>
                <a:cs typeface="+mj-cs"/>
              </a:rPr>
              <a:t>Baker Act: Discharge Planning: 2024 Updates</a:t>
            </a:r>
          </a:p>
        </p:txBody>
      </p:sp>
      <p:sp>
        <p:nvSpPr>
          <p:cNvPr id="11"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2">
            <a:extLst>
              <a:ext uri="{FF2B5EF4-FFF2-40B4-BE49-F238E27FC236}">
                <a16:creationId xmlns:a16="http://schemas.microsoft.com/office/drawing/2014/main" id="{68520C7D-8598-C30F-2B8F-63ABD4E4BF7D}"/>
              </a:ext>
            </a:extLst>
          </p:cNvPr>
          <p:cNvSpPr>
            <a:spLocks noGrp="1"/>
          </p:cNvSpPr>
          <p:nvPr>
            <p:ph idx="1"/>
          </p:nvPr>
        </p:nvSpPr>
        <p:spPr>
          <a:xfrm>
            <a:off x="838200" y="1929384"/>
            <a:ext cx="8156331" cy="4251960"/>
          </a:xfrm>
        </p:spPr>
        <p:txBody>
          <a:bodyPr vert="horz" lIns="91440" tIns="45720" rIns="91440" bIns="45720" rtlCol="0">
            <a:normAutofit/>
          </a:bodyPr>
          <a:lstStyle/>
          <a:p>
            <a:pPr>
              <a:spcBef>
                <a:spcPts val="1800"/>
              </a:spcBef>
            </a:pPr>
            <a:r>
              <a:rPr lang="en-US" sz="2200" dirty="0"/>
              <a:t>Requires the receiving facility to coordinate face-to-face or through electronic means, while in the presence of the patient, discharge plans and to include a personalized crisis prevention plan.</a:t>
            </a:r>
          </a:p>
          <a:p>
            <a:pPr>
              <a:spcBef>
                <a:spcPts val="1800"/>
              </a:spcBef>
            </a:pPr>
            <a:r>
              <a:rPr lang="en-US" sz="2200" dirty="0"/>
              <a:t>Requires receiving facilities to have a staff member </a:t>
            </a:r>
            <a:r>
              <a:rPr lang="en-US" sz="2200" b="1" dirty="0"/>
              <a:t>engage a family member, legal guardian, legal representative, or a natural support of the patient’s, </a:t>
            </a:r>
            <a:r>
              <a:rPr lang="en-US" sz="2200" dirty="0"/>
              <a:t>in</a:t>
            </a:r>
            <a:r>
              <a:rPr lang="en-US" sz="2200" b="1" dirty="0"/>
              <a:t> </a:t>
            </a:r>
            <a:r>
              <a:rPr lang="en-US" sz="2200" dirty="0"/>
              <a:t>discharge planning and meet with them face-to-face or virtually to review the discharge plan. </a:t>
            </a:r>
          </a:p>
          <a:p>
            <a:pPr>
              <a:spcBef>
                <a:spcPts val="1800"/>
              </a:spcBef>
            </a:pPr>
            <a:r>
              <a:rPr lang="en-US" sz="2200" dirty="0"/>
              <a:t>Florida advocates would like to see facilities asking all patients to sign a Release of Information as soon as possible in the intake process to involve family or other principal caregivers.</a:t>
            </a:r>
          </a:p>
          <a:p>
            <a:endParaRPr lang="en-US" sz="2200" dirty="0"/>
          </a:p>
        </p:txBody>
      </p:sp>
      <p:pic>
        <p:nvPicPr>
          <p:cNvPr id="2" name="Picture 1">
            <a:extLst>
              <a:ext uri="{FF2B5EF4-FFF2-40B4-BE49-F238E27FC236}">
                <a16:creationId xmlns:a16="http://schemas.microsoft.com/office/drawing/2014/main" id="{EED3C46B-9D68-D846-A5EA-B728F422EFE4}"/>
              </a:ext>
            </a:extLst>
          </p:cNvPr>
          <p:cNvPicPr>
            <a:picLocks noChangeAspect="1"/>
          </p:cNvPicPr>
          <p:nvPr/>
        </p:nvPicPr>
        <p:blipFill>
          <a:blip r:embed="rId3">
            <a:extLst>
              <a:ext uri="{28A0092B-C50C-407E-A947-70E740481C1C}">
                <a14:useLocalDpi xmlns:a14="http://schemas.microsoft.com/office/drawing/2010/main" val="0"/>
              </a:ext>
            </a:extLst>
          </a:blip>
          <a:srcRect l="10341" t="26317" r="9982" b="28188"/>
          <a:stretch/>
        </p:blipFill>
        <p:spPr>
          <a:xfrm>
            <a:off x="9267457" y="2647433"/>
            <a:ext cx="2262188" cy="1291698"/>
          </a:xfrm>
          <a:prstGeom prst="rect">
            <a:avLst/>
          </a:prstGeom>
        </p:spPr>
      </p:pic>
    </p:spTree>
    <p:extLst>
      <p:ext uri="{BB962C8B-B14F-4D97-AF65-F5344CB8AC3E}">
        <p14:creationId xmlns:p14="http://schemas.microsoft.com/office/powerpoint/2010/main" val="11400415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AF010A0-E103-F080-C1ED-C436F4C901E6}"/>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B65E941-377B-ED41-EA5D-074F5F069085}"/>
              </a:ext>
            </a:extLst>
          </p:cNvPr>
          <p:cNvSpPr>
            <a:spLocks noGrp="1"/>
          </p:cNvSpPr>
          <p:nvPr>
            <p:ph type="title"/>
          </p:nvPr>
        </p:nvSpPr>
        <p:spPr>
          <a:xfrm>
            <a:off x="572493" y="238539"/>
            <a:ext cx="11018520" cy="1434415"/>
          </a:xfrm>
        </p:spPr>
        <p:txBody>
          <a:bodyPr anchor="b">
            <a:normAutofit/>
          </a:bodyPr>
          <a:lstStyle/>
          <a:p>
            <a:r>
              <a:rPr lang="en-US" sz="5400" b="1"/>
              <a:t>Our Hosts</a:t>
            </a:r>
          </a:p>
        </p:txBody>
      </p:sp>
      <p:sp>
        <p:nvSpPr>
          <p:cNvPr id="1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82EF739-99BA-468D-50C4-8807ECEAEE73}"/>
              </a:ext>
            </a:extLst>
          </p:cNvPr>
          <p:cNvSpPr>
            <a:spLocks noGrp="1"/>
          </p:cNvSpPr>
          <p:nvPr>
            <p:ph idx="1"/>
          </p:nvPr>
        </p:nvSpPr>
        <p:spPr>
          <a:xfrm>
            <a:off x="572493" y="2071316"/>
            <a:ext cx="6713552" cy="4119172"/>
          </a:xfrm>
        </p:spPr>
        <p:txBody>
          <a:bodyPr anchor="t">
            <a:normAutofit/>
          </a:bodyPr>
          <a:lstStyle/>
          <a:p>
            <a:pPr marL="0" indent="0">
              <a:buNone/>
            </a:pPr>
            <a:r>
              <a:rPr lang="en-US" sz="2000" b="1" dirty="0"/>
              <a:t>Katherine Murphy</a:t>
            </a:r>
          </a:p>
          <a:p>
            <a:pPr marL="457200" lvl="1" indent="0">
              <a:spcBef>
                <a:spcPts val="0"/>
              </a:spcBef>
              <a:buNone/>
            </a:pPr>
            <a:r>
              <a:rPr lang="en-US" sz="2000" dirty="0"/>
              <a:t>CEO, NAMI Palm Beach County</a:t>
            </a:r>
          </a:p>
          <a:p>
            <a:pPr marL="457200" lvl="1" indent="0">
              <a:spcBef>
                <a:spcPts val="0"/>
              </a:spcBef>
              <a:buNone/>
            </a:pPr>
            <a:r>
              <a:rPr lang="en-US" sz="2000" dirty="0"/>
              <a:t>Secretary, Florida Advocates for Behavioral Health</a:t>
            </a:r>
          </a:p>
          <a:p>
            <a:pPr marL="457200" lvl="1" indent="0">
              <a:spcBef>
                <a:spcPts val="0"/>
              </a:spcBef>
              <a:buNone/>
            </a:pPr>
            <a:r>
              <a:rPr lang="en-US" sz="2000" dirty="0"/>
              <a:t>Board Member, Florida Mental Health Advocacy Coalition</a:t>
            </a:r>
          </a:p>
          <a:p>
            <a:pPr marL="0" indent="0">
              <a:spcBef>
                <a:spcPts val="0"/>
              </a:spcBef>
              <a:buNone/>
            </a:pPr>
            <a:endParaRPr lang="en-US" sz="2000" dirty="0"/>
          </a:p>
          <a:p>
            <a:pPr marL="0" indent="0">
              <a:buNone/>
            </a:pPr>
            <a:r>
              <a:rPr lang="en-US" sz="2000" b="1" dirty="0"/>
              <a:t>Amy McClellan</a:t>
            </a:r>
          </a:p>
          <a:p>
            <a:pPr marL="457200" lvl="1" indent="0">
              <a:spcBef>
                <a:spcPts val="0"/>
              </a:spcBef>
              <a:buNone/>
            </a:pPr>
            <a:r>
              <a:rPr lang="en-US" sz="2000" dirty="0"/>
              <a:t>Board President, Florida Advocates for Behavioral Health</a:t>
            </a:r>
          </a:p>
          <a:p>
            <a:pPr marL="457200" lvl="1" indent="0">
              <a:spcBef>
                <a:spcPts val="0"/>
              </a:spcBef>
              <a:buNone/>
            </a:pPr>
            <a:r>
              <a:rPr lang="en-US" sz="2000" dirty="0"/>
              <a:t>Board President, The Key Clubhouse of South Florida</a:t>
            </a:r>
          </a:p>
          <a:p>
            <a:pPr marL="457200" lvl="1" indent="0">
              <a:spcBef>
                <a:spcPts val="0"/>
              </a:spcBef>
              <a:buNone/>
            </a:pPr>
            <a:r>
              <a:rPr lang="en-US" sz="2000" dirty="0"/>
              <a:t>Board Member, Florida Mental Health Advocacy Coalition</a:t>
            </a:r>
          </a:p>
          <a:p>
            <a:pPr marL="457200" lvl="1" indent="0">
              <a:spcBef>
                <a:spcPts val="0"/>
              </a:spcBef>
              <a:buNone/>
            </a:pPr>
            <a:r>
              <a:rPr lang="en-US" sz="2000" dirty="0"/>
              <a:t>Mother and grandmother of children with mental illness </a:t>
            </a:r>
          </a:p>
          <a:p>
            <a:pPr marL="0" indent="0">
              <a:spcBef>
                <a:spcPts val="0"/>
              </a:spcBef>
              <a:buNone/>
            </a:pPr>
            <a:endParaRPr lang="en-US" sz="2000" dirty="0"/>
          </a:p>
        </p:txBody>
      </p:sp>
      <p:pic>
        <p:nvPicPr>
          <p:cNvPr id="6" name="Picture 5">
            <a:extLst>
              <a:ext uri="{FF2B5EF4-FFF2-40B4-BE49-F238E27FC236}">
                <a16:creationId xmlns:a16="http://schemas.microsoft.com/office/drawing/2014/main" id="{3F350E08-7ECB-8E45-4A7D-FF1B29C48EAC}"/>
              </a:ext>
            </a:extLst>
          </p:cNvPr>
          <p:cNvPicPr>
            <a:picLocks noChangeAspect="1"/>
          </p:cNvPicPr>
          <p:nvPr/>
        </p:nvPicPr>
        <p:blipFill>
          <a:blip r:embed="rId2">
            <a:extLst>
              <a:ext uri="{28A0092B-C50C-407E-A947-70E740481C1C}">
                <a14:useLocalDpi xmlns:a14="http://schemas.microsoft.com/office/drawing/2010/main" val="0"/>
              </a:ext>
            </a:extLst>
          </a:blip>
          <a:srcRect l="1871" r="1921" b="-3"/>
          <a:stretch>
            <a:fillRect/>
          </a:stretch>
        </p:blipFill>
        <p:spPr>
          <a:xfrm>
            <a:off x="7766966" y="1224490"/>
            <a:ext cx="3941064" cy="4096512"/>
          </a:xfrm>
          <a:prstGeom prst="rect">
            <a:avLst/>
          </a:prstGeom>
        </p:spPr>
      </p:pic>
    </p:spTree>
    <p:extLst>
      <p:ext uri="{BB962C8B-B14F-4D97-AF65-F5344CB8AC3E}">
        <p14:creationId xmlns:p14="http://schemas.microsoft.com/office/powerpoint/2010/main" val="27901305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B7A063-69C7-8DF6-1217-60B7E79CF9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8949299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B28358-7BB4-2352-270F-E4EFB60BB35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388ACD9-E094-0AE4-F7A2-9826B56B86EB}"/>
              </a:ext>
            </a:extLst>
          </p:cNvPr>
          <p:cNvPicPr>
            <a:picLocks noChangeAspect="1"/>
          </p:cNvPicPr>
          <p:nvPr/>
        </p:nvPicPr>
        <p:blipFill>
          <a:blip r:embed="rId2">
            <a:extLst>
              <a:ext uri="{28A0092B-C50C-407E-A947-70E740481C1C}">
                <a14:useLocalDpi xmlns:a14="http://schemas.microsoft.com/office/drawing/2010/main" val="0"/>
              </a:ext>
            </a:extLst>
          </a:blip>
          <a:srcRect l="10341" t="26317" r="9982" b="28188"/>
          <a:stretch/>
        </p:blipFill>
        <p:spPr>
          <a:xfrm>
            <a:off x="4255292" y="78780"/>
            <a:ext cx="3681413" cy="2102068"/>
          </a:xfrm>
          <a:prstGeom prst="rect">
            <a:avLst/>
          </a:prstGeom>
        </p:spPr>
      </p:pic>
      <p:sp>
        <p:nvSpPr>
          <p:cNvPr id="4" name="TextBox 3">
            <a:extLst>
              <a:ext uri="{FF2B5EF4-FFF2-40B4-BE49-F238E27FC236}">
                <a16:creationId xmlns:a16="http://schemas.microsoft.com/office/drawing/2014/main" id="{5E0FD966-7A88-BB22-BF28-9F7C80499B9F}"/>
              </a:ext>
            </a:extLst>
          </p:cNvPr>
          <p:cNvSpPr txBox="1"/>
          <p:nvPr/>
        </p:nvSpPr>
        <p:spPr>
          <a:xfrm>
            <a:off x="1390648" y="2285146"/>
            <a:ext cx="9410700" cy="461665"/>
          </a:xfrm>
          <a:prstGeom prst="rect">
            <a:avLst/>
          </a:prstGeom>
          <a:noFill/>
        </p:spPr>
        <p:txBody>
          <a:bodyPr wrap="square" rtlCol="0">
            <a:spAutoFit/>
          </a:bodyPr>
          <a:lstStyle/>
          <a:p>
            <a:pPr marL="0" indent="0" algn="ctr">
              <a:buNone/>
            </a:pPr>
            <a:r>
              <a:rPr lang="en-US" sz="2400" b="1" dirty="0"/>
              <a:t>THANK YOU AGAIN TO OUR WEBINAR SPONSOR</a:t>
            </a:r>
          </a:p>
        </p:txBody>
      </p:sp>
      <p:sp>
        <p:nvSpPr>
          <p:cNvPr id="2" name="TextBox 1">
            <a:extLst>
              <a:ext uri="{FF2B5EF4-FFF2-40B4-BE49-F238E27FC236}">
                <a16:creationId xmlns:a16="http://schemas.microsoft.com/office/drawing/2014/main" id="{5C02CB08-9D4E-9256-DFCD-DFBDB71A5F3D}"/>
              </a:ext>
            </a:extLst>
          </p:cNvPr>
          <p:cNvSpPr txBox="1"/>
          <p:nvPr/>
        </p:nvSpPr>
        <p:spPr>
          <a:xfrm rot="10800000" flipH="1" flipV="1">
            <a:off x="1708731" y="5727510"/>
            <a:ext cx="9621878" cy="523220"/>
          </a:xfrm>
          <a:prstGeom prst="rect">
            <a:avLst/>
          </a:prstGeom>
          <a:noFill/>
        </p:spPr>
        <p:txBody>
          <a:bodyPr wrap="square" rtlCol="0">
            <a:spAutoFit/>
          </a:bodyPr>
          <a:lstStyle/>
          <a:p>
            <a:pPr algn="ctr"/>
            <a:r>
              <a:rPr lang="en-US" sz="1400" i="1" kern="100" dirty="0">
                <a:latin typeface="Calibri" panose="020F0502020204030204" pitchFamily="34" charset="0"/>
                <a:ea typeface="Calibri" panose="020F0502020204030204" pitchFamily="34" charset="0"/>
                <a:cs typeface="Times New Roman" panose="02020603050405020304" pitchFamily="18" charset="0"/>
              </a:rPr>
              <a:t>Please note that the views expressed by the speakers do not necessarily reflect those of Florida Advocates for Behavioral Health. Moreover, Florida Advocates for Behavioral Health does not endorse any treatments or therapies as expressed by the speakers.       </a:t>
            </a:r>
            <a:endParaRPr lang="en-US" sz="1400" b="1" kern="1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2FEED851-5F82-7BA0-A190-2574F2028B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00844" y="2875702"/>
            <a:ext cx="2790312" cy="2470976"/>
          </a:xfrm>
          <a:prstGeom prst="rect">
            <a:avLst/>
          </a:prstGeom>
        </p:spPr>
      </p:pic>
    </p:spTree>
    <p:extLst>
      <p:ext uri="{BB962C8B-B14F-4D97-AF65-F5344CB8AC3E}">
        <p14:creationId xmlns:p14="http://schemas.microsoft.com/office/powerpoint/2010/main" val="29424390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5CC2A1-3709-70E4-1D55-E7AFF226A6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91A9D9-F4B9-4C2A-BB85-6B9C9FE2BBBB}"/>
              </a:ext>
            </a:extLst>
          </p:cNvPr>
          <p:cNvSpPr>
            <a:spLocks noGrp="1"/>
          </p:cNvSpPr>
          <p:nvPr>
            <p:ph type="ctrTitle"/>
          </p:nvPr>
        </p:nvSpPr>
        <p:spPr>
          <a:xfrm>
            <a:off x="1524000" y="895350"/>
            <a:ext cx="9144000" cy="5505450"/>
          </a:xfrm>
        </p:spPr>
        <p:txBody>
          <a:bodyPr>
            <a:normAutofit/>
          </a:bodyPr>
          <a:lstStyle/>
          <a:p>
            <a:r>
              <a:rPr lang="en-US" sz="2000" kern="100" dirty="0">
                <a:solidFill>
                  <a:srgbClr val="FF9933"/>
                </a:solidFill>
                <a:effectLst/>
                <a:latin typeface="Arial" panose="020B0604020202020204" pitchFamily="34" charset="0"/>
                <a:ea typeface="Calibri" panose="020F0502020204030204" pitchFamily="34" charset="0"/>
                <a:cs typeface="Times New Roman" panose="02020603050405020304" pitchFamily="18" charset="0"/>
              </a:rPr>
              <a:t>	</a:t>
            </a:r>
            <a:endParaRPr lang="en-US" sz="2000" b="1" dirty="0"/>
          </a:p>
        </p:txBody>
      </p:sp>
      <p:sp>
        <p:nvSpPr>
          <p:cNvPr id="12" name="TextBox 11">
            <a:extLst>
              <a:ext uri="{FF2B5EF4-FFF2-40B4-BE49-F238E27FC236}">
                <a16:creationId xmlns:a16="http://schemas.microsoft.com/office/drawing/2014/main" id="{FE4C38A2-4150-209D-FBA6-A3E741E7C9C4}"/>
              </a:ext>
            </a:extLst>
          </p:cNvPr>
          <p:cNvSpPr txBox="1"/>
          <p:nvPr/>
        </p:nvSpPr>
        <p:spPr>
          <a:xfrm>
            <a:off x="1523999" y="2637186"/>
            <a:ext cx="9144000" cy="2903039"/>
          </a:xfrm>
          <a:prstGeom prst="rect">
            <a:avLst/>
          </a:prstGeom>
          <a:noFill/>
        </p:spPr>
        <p:txBody>
          <a:bodyPr wrap="square">
            <a:spAutoFit/>
          </a:bodyPr>
          <a:lstStyle/>
          <a:p>
            <a:pPr algn="ctr" fontAlgn="base">
              <a:spcAft>
                <a:spcPts val="1200"/>
              </a:spcAft>
              <a:buNone/>
            </a:pPr>
            <a:r>
              <a:rPr lang="en-US" sz="2400" dirty="0"/>
              <a:t>If you enjoyed our free webinar and believe in our mission, please visit our website and sign up for future webinars. Please also consider a donation to continue our work:</a:t>
            </a:r>
          </a:p>
          <a:p>
            <a:pPr algn="ctr" fontAlgn="base">
              <a:spcAft>
                <a:spcPts val="1200"/>
              </a:spcAft>
              <a:buNone/>
            </a:pPr>
            <a:r>
              <a:rPr lang="en-US" sz="3200" b="1" i="1" dirty="0">
                <a:solidFill>
                  <a:srgbClr val="3399FF"/>
                </a:solidFill>
              </a:rPr>
              <a:t>www.floridaadvocates.org</a:t>
            </a:r>
          </a:p>
          <a:p>
            <a:pPr fontAlgn="base">
              <a:lnSpc>
                <a:spcPts val="1800"/>
              </a:lnSpc>
            </a:pPr>
            <a:endParaRPr lang="en-US" sz="1400" b="0" dirty="0">
              <a:solidFill>
                <a:srgbClr val="000000"/>
              </a:solidFill>
              <a:effectLst/>
              <a:latin typeface="tahoma" panose="020B0604030504040204" pitchFamily="34" charset="0"/>
            </a:endParaRPr>
          </a:p>
          <a:p>
            <a:pPr fontAlgn="base">
              <a:lnSpc>
                <a:spcPts val="1800"/>
              </a:lnSpc>
            </a:pPr>
            <a:r>
              <a:rPr lang="en-US" sz="1400" b="0" dirty="0">
                <a:solidFill>
                  <a:srgbClr val="000000"/>
                </a:solidFill>
                <a:effectLst/>
                <a:latin typeface="tahoma" panose="020B0604030504040204" pitchFamily="34" charset="0"/>
              </a:rPr>
              <a:t>Florida Advocates for Behavioral Health is a tax-exempt organization under the Internal Revenue Code Section 501(c)3. Contributions to Florida Advocates for Behavioral Health are deductible as qualified charitable contributions.</a:t>
            </a:r>
          </a:p>
        </p:txBody>
      </p:sp>
      <p:pic>
        <p:nvPicPr>
          <p:cNvPr id="5" name="Picture 4">
            <a:extLst>
              <a:ext uri="{FF2B5EF4-FFF2-40B4-BE49-F238E27FC236}">
                <a16:creationId xmlns:a16="http://schemas.microsoft.com/office/drawing/2014/main" id="{AAC66584-07DA-5310-9818-5D2EA0E5F08E}"/>
              </a:ext>
            </a:extLst>
          </p:cNvPr>
          <p:cNvPicPr>
            <a:picLocks noChangeAspect="1"/>
          </p:cNvPicPr>
          <p:nvPr/>
        </p:nvPicPr>
        <p:blipFill>
          <a:blip r:embed="rId2">
            <a:extLst>
              <a:ext uri="{28A0092B-C50C-407E-A947-70E740481C1C}">
                <a14:useLocalDpi xmlns:a14="http://schemas.microsoft.com/office/drawing/2010/main" val="0"/>
              </a:ext>
            </a:extLst>
          </a:blip>
          <a:srcRect l="10341" t="26317" r="9982" b="28188"/>
          <a:stretch/>
        </p:blipFill>
        <p:spPr>
          <a:xfrm>
            <a:off x="4255293" y="236340"/>
            <a:ext cx="3681413" cy="2102068"/>
          </a:xfrm>
          <a:prstGeom prst="rect">
            <a:avLst/>
          </a:prstGeom>
        </p:spPr>
      </p:pic>
    </p:spTree>
    <p:extLst>
      <p:ext uri="{BB962C8B-B14F-4D97-AF65-F5344CB8AC3E}">
        <p14:creationId xmlns:p14="http://schemas.microsoft.com/office/powerpoint/2010/main" val="37568452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485E26-C36F-70A9-B0AF-F19459FE23B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4DC8C188-4634-CD6F-BEAA-CE5142C396C0}"/>
              </a:ext>
            </a:extLst>
          </p:cNvPr>
          <p:cNvSpPr txBox="1"/>
          <p:nvPr/>
        </p:nvSpPr>
        <p:spPr>
          <a:xfrm>
            <a:off x="1390649" y="2949933"/>
            <a:ext cx="9410700" cy="1569660"/>
          </a:xfrm>
          <a:prstGeom prst="rect">
            <a:avLst/>
          </a:prstGeom>
          <a:noFill/>
        </p:spPr>
        <p:txBody>
          <a:bodyPr wrap="square" rtlCol="0">
            <a:spAutoFit/>
          </a:bodyPr>
          <a:lstStyle/>
          <a:p>
            <a:pPr marL="0" indent="0">
              <a:buNone/>
            </a:pPr>
            <a:r>
              <a:rPr lang="en-US" sz="3200" dirty="0"/>
              <a:t>Be sure to complete the survey following the webinar  to tell us how we did and to suggest future topics that you want to learn about! </a:t>
            </a:r>
          </a:p>
        </p:txBody>
      </p:sp>
      <p:pic>
        <p:nvPicPr>
          <p:cNvPr id="2" name="Picture 1">
            <a:extLst>
              <a:ext uri="{FF2B5EF4-FFF2-40B4-BE49-F238E27FC236}">
                <a16:creationId xmlns:a16="http://schemas.microsoft.com/office/drawing/2014/main" id="{6480DAA2-D2B7-9FE2-0D33-C1A7C7056D8E}"/>
              </a:ext>
            </a:extLst>
          </p:cNvPr>
          <p:cNvPicPr>
            <a:picLocks noChangeAspect="1"/>
          </p:cNvPicPr>
          <p:nvPr/>
        </p:nvPicPr>
        <p:blipFill>
          <a:blip r:embed="rId2">
            <a:extLst>
              <a:ext uri="{28A0092B-C50C-407E-A947-70E740481C1C}">
                <a14:useLocalDpi xmlns:a14="http://schemas.microsoft.com/office/drawing/2010/main" val="0"/>
              </a:ext>
            </a:extLst>
          </a:blip>
          <a:srcRect l="10341" t="26317" r="9982" b="28188"/>
          <a:stretch/>
        </p:blipFill>
        <p:spPr>
          <a:xfrm>
            <a:off x="4255293" y="236340"/>
            <a:ext cx="3681413" cy="2102068"/>
          </a:xfrm>
          <a:prstGeom prst="rect">
            <a:avLst/>
          </a:prstGeom>
        </p:spPr>
      </p:pic>
    </p:spTree>
    <p:extLst>
      <p:ext uri="{BB962C8B-B14F-4D97-AF65-F5344CB8AC3E}">
        <p14:creationId xmlns:p14="http://schemas.microsoft.com/office/powerpoint/2010/main" val="35534298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CE663C-C985-090C-2450-969CBA102B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EC721D-1E07-3A24-1BAD-5992876D679A}"/>
              </a:ext>
            </a:extLst>
          </p:cNvPr>
          <p:cNvSpPr>
            <a:spLocks noGrp="1"/>
          </p:cNvSpPr>
          <p:nvPr>
            <p:ph type="ctrTitle"/>
          </p:nvPr>
        </p:nvSpPr>
        <p:spPr>
          <a:xfrm>
            <a:off x="1524000" y="905289"/>
            <a:ext cx="9144000" cy="5505450"/>
          </a:xfrm>
        </p:spPr>
        <p:txBody>
          <a:bodyPr>
            <a:normAutofit/>
          </a:bodyPr>
          <a:lstStyle/>
          <a:p>
            <a:r>
              <a:rPr lang="en-US" sz="2000" kern="100" dirty="0">
                <a:solidFill>
                  <a:srgbClr val="FF9933"/>
                </a:solidFill>
                <a:effectLst/>
                <a:latin typeface="Arial" panose="020B0604020202020204" pitchFamily="34" charset="0"/>
                <a:ea typeface="Calibri" panose="020F0502020204030204" pitchFamily="34" charset="0"/>
                <a:cs typeface="Times New Roman" panose="02020603050405020304" pitchFamily="18" charset="0"/>
              </a:rPr>
              <a:t>	</a:t>
            </a:r>
            <a:endParaRPr lang="en-US" sz="2000" b="1" dirty="0"/>
          </a:p>
        </p:txBody>
      </p:sp>
      <p:sp>
        <p:nvSpPr>
          <p:cNvPr id="12" name="TextBox 11">
            <a:extLst>
              <a:ext uri="{FF2B5EF4-FFF2-40B4-BE49-F238E27FC236}">
                <a16:creationId xmlns:a16="http://schemas.microsoft.com/office/drawing/2014/main" id="{A075B8AE-048F-6608-D6E2-C183AD802B9A}"/>
              </a:ext>
            </a:extLst>
          </p:cNvPr>
          <p:cNvSpPr txBox="1"/>
          <p:nvPr/>
        </p:nvSpPr>
        <p:spPr>
          <a:xfrm>
            <a:off x="1785936" y="4743441"/>
            <a:ext cx="8620125" cy="1348767"/>
          </a:xfrm>
          <a:prstGeom prst="rect">
            <a:avLst/>
          </a:prstGeom>
          <a:noFill/>
        </p:spPr>
        <p:txBody>
          <a:bodyPr wrap="square">
            <a:spAutoFit/>
          </a:bodyPr>
          <a:lstStyle/>
          <a:p>
            <a:pPr algn="ctr" fontAlgn="base">
              <a:spcAft>
                <a:spcPts val="1200"/>
              </a:spcAft>
              <a:buNone/>
            </a:pPr>
            <a:r>
              <a:rPr lang="en-US" sz="2800" b="1" dirty="0">
                <a:solidFill>
                  <a:srgbClr val="FF9933"/>
                </a:solidFill>
              </a:rPr>
              <a:t>floridaadvocates.org</a:t>
            </a:r>
          </a:p>
          <a:p>
            <a:pPr fontAlgn="base">
              <a:lnSpc>
                <a:spcPts val="1800"/>
              </a:lnSpc>
            </a:pPr>
            <a:r>
              <a:rPr lang="en-US" sz="1400" b="0" dirty="0">
                <a:solidFill>
                  <a:srgbClr val="000000"/>
                </a:solidFill>
                <a:effectLst/>
                <a:latin typeface="tahoma" panose="020B0604030504040204" pitchFamily="34" charset="0"/>
              </a:rPr>
              <a:t>Florida Advocates for Behavioral Health is a tax-exempt organization under the Internal Revenue Code Section 501(c)3. Contributions to Florida Advocates for Behavioral Health are deductible as qualified charitable contributions.</a:t>
            </a:r>
          </a:p>
        </p:txBody>
      </p:sp>
      <p:sp>
        <p:nvSpPr>
          <p:cNvPr id="3" name="TextBox 2">
            <a:extLst>
              <a:ext uri="{FF2B5EF4-FFF2-40B4-BE49-F238E27FC236}">
                <a16:creationId xmlns:a16="http://schemas.microsoft.com/office/drawing/2014/main" id="{E6D8A2D7-23B6-D65B-4DFC-4B4CFE0FF817}"/>
              </a:ext>
            </a:extLst>
          </p:cNvPr>
          <p:cNvSpPr txBox="1"/>
          <p:nvPr/>
        </p:nvSpPr>
        <p:spPr>
          <a:xfrm>
            <a:off x="1785935" y="2509873"/>
            <a:ext cx="8620125" cy="2062103"/>
          </a:xfrm>
          <a:prstGeom prst="rect">
            <a:avLst/>
          </a:prstGeom>
          <a:noFill/>
        </p:spPr>
        <p:txBody>
          <a:bodyPr wrap="square" rtlCol="0">
            <a:spAutoFit/>
          </a:bodyPr>
          <a:lstStyle/>
          <a:p>
            <a:r>
              <a:rPr lang="en-US" kern="100" dirty="0">
                <a:latin typeface="Arial" panose="020B0604020202020204" pitchFamily="34" charset="0"/>
                <a:ea typeface="Calibri" panose="020F0502020204030204" pitchFamily="34" charset="0"/>
                <a:cs typeface="Times New Roman" panose="02020603050405020304" pitchFamily="18" charset="0"/>
              </a:rPr>
              <a:t>A </a:t>
            </a:r>
            <a:r>
              <a:rPr lang="en-US" kern="100" dirty="0">
                <a:effectLst/>
                <a:latin typeface="Arial" panose="020B0604020202020204" pitchFamily="34" charset="0"/>
                <a:ea typeface="Calibri" panose="020F0502020204030204" pitchFamily="34" charset="0"/>
                <a:cs typeface="Times New Roman" panose="02020603050405020304" pitchFamily="18" charset="0"/>
              </a:rPr>
              <a:t>nonprofit dedicated to helping Floridians understand how Florida’s behavioral health system works and how to advocate to make it better.</a:t>
            </a:r>
          </a:p>
          <a:p>
            <a:endParaRPr lang="en-US" kern="100" dirty="0">
              <a:latin typeface="Arial" panose="020B0604020202020204" pitchFamily="34" charset="0"/>
              <a:ea typeface="Calibri" panose="020F0502020204030204" pitchFamily="34" charset="0"/>
              <a:cs typeface="Times New Roman" panose="02020603050405020304" pitchFamily="18" charset="0"/>
            </a:endParaRPr>
          </a:p>
          <a:p>
            <a:r>
              <a:rPr lang="en-US" kern="100" dirty="0">
                <a:latin typeface="Arial" panose="020B0604020202020204" pitchFamily="34" charset="0"/>
                <a:ea typeface="Calibri" panose="020F0502020204030204" pitchFamily="34" charset="0"/>
                <a:cs typeface="Times New Roman" panose="02020603050405020304" pitchFamily="18" charset="0"/>
              </a:rPr>
              <a:t>FAB is a </a:t>
            </a:r>
            <a:r>
              <a:rPr lang="en-US" kern="100" dirty="0">
                <a:effectLst/>
                <a:latin typeface="Arial" panose="020B0604020202020204" pitchFamily="34" charset="0"/>
                <a:ea typeface="Calibri" panose="020F0502020204030204" pitchFamily="34" charset="0"/>
                <a:cs typeface="Times New Roman" panose="02020603050405020304" pitchFamily="18" charset="0"/>
              </a:rPr>
              <a:t>learning community with the mission to educate citizens on behavioral health issues and policies to improve the lives of individuals and families living with behavioral health conditions while decreasing stigma through increased understanding.</a:t>
            </a:r>
            <a:r>
              <a:rPr lang="en-US" sz="2000" kern="100" dirty="0">
                <a:solidFill>
                  <a:srgbClr val="3399FF"/>
                </a:solidFill>
                <a:effectLst/>
                <a:latin typeface="Arial" panose="020B0604020202020204" pitchFamily="34" charset="0"/>
                <a:ea typeface="Calibri" panose="020F0502020204030204" pitchFamily="34" charset="0"/>
                <a:cs typeface="Times New Roman" panose="02020603050405020304" pitchFamily="18" charset="0"/>
              </a:rPr>
              <a:t>	</a:t>
            </a:r>
            <a:endParaRPr lang="en-US" sz="2000" dirty="0">
              <a:solidFill>
                <a:srgbClr val="3399FF"/>
              </a:solidFill>
            </a:endParaRPr>
          </a:p>
        </p:txBody>
      </p:sp>
      <p:pic>
        <p:nvPicPr>
          <p:cNvPr id="5" name="Picture 4">
            <a:extLst>
              <a:ext uri="{FF2B5EF4-FFF2-40B4-BE49-F238E27FC236}">
                <a16:creationId xmlns:a16="http://schemas.microsoft.com/office/drawing/2014/main" id="{192F3CB7-0062-9890-7688-68C1D67A3564}"/>
              </a:ext>
            </a:extLst>
          </p:cNvPr>
          <p:cNvPicPr>
            <a:picLocks noChangeAspect="1"/>
          </p:cNvPicPr>
          <p:nvPr/>
        </p:nvPicPr>
        <p:blipFill>
          <a:blip r:embed="rId3">
            <a:extLst>
              <a:ext uri="{28A0092B-C50C-407E-A947-70E740481C1C}">
                <a14:useLocalDpi xmlns:a14="http://schemas.microsoft.com/office/drawing/2010/main" val="0"/>
              </a:ext>
            </a:extLst>
          </a:blip>
          <a:srcRect l="10341" t="26317" r="9982" b="28188"/>
          <a:stretch/>
        </p:blipFill>
        <p:spPr>
          <a:xfrm>
            <a:off x="4255293" y="236340"/>
            <a:ext cx="3681413" cy="2102068"/>
          </a:xfrm>
          <a:prstGeom prst="rect">
            <a:avLst/>
          </a:prstGeom>
        </p:spPr>
      </p:pic>
    </p:spTree>
    <p:extLst>
      <p:ext uri="{BB962C8B-B14F-4D97-AF65-F5344CB8AC3E}">
        <p14:creationId xmlns:p14="http://schemas.microsoft.com/office/powerpoint/2010/main" val="23204784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DCF41B-DDEF-0A9D-2C0A-6DA7A67EF1F9}"/>
              </a:ext>
            </a:extLst>
          </p:cNvPr>
          <p:cNvSpPr>
            <a:spLocks noGrp="1"/>
          </p:cNvSpPr>
          <p:nvPr>
            <p:ph type="title"/>
          </p:nvPr>
        </p:nvSpPr>
        <p:spPr>
          <a:xfrm>
            <a:off x="734740" y="405895"/>
            <a:ext cx="10515600" cy="1325563"/>
          </a:xfrm>
        </p:spPr>
        <p:txBody>
          <a:bodyPr/>
          <a:lstStyle/>
          <a:p>
            <a:pPr algn="ctr"/>
            <a:r>
              <a:rPr lang="en-US" b="1" dirty="0"/>
              <a:t>Thank You to Our Webinar Sponsor!</a:t>
            </a:r>
          </a:p>
        </p:txBody>
      </p:sp>
      <p:sp>
        <p:nvSpPr>
          <p:cNvPr id="5" name="TextBox 4">
            <a:extLst>
              <a:ext uri="{FF2B5EF4-FFF2-40B4-BE49-F238E27FC236}">
                <a16:creationId xmlns:a16="http://schemas.microsoft.com/office/drawing/2014/main" id="{A687C236-848A-80F6-6A98-DA4B5E0DC49F}"/>
              </a:ext>
            </a:extLst>
          </p:cNvPr>
          <p:cNvSpPr txBox="1"/>
          <p:nvPr/>
        </p:nvSpPr>
        <p:spPr>
          <a:xfrm>
            <a:off x="849040" y="4820928"/>
            <a:ext cx="10287000" cy="1384995"/>
          </a:xfrm>
          <a:prstGeom prst="rect">
            <a:avLst/>
          </a:prstGeom>
          <a:noFill/>
        </p:spPr>
        <p:txBody>
          <a:bodyPr wrap="square">
            <a:spAutoFit/>
          </a:bodyPr>
          <a:lstStyle/>
          <a:p>
            <a:endParaRPr lang="en-US" sz="1800" i="1"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i="1" kern="100" dirty="0">
              <a:latin typeface="Calibri" panose="020F0502020204030204" pitchFamily="34" charset="0"/>
              <a:ea typeface="Calibri" panose="020F0502020204030204" pitchFamily="34" charset="0"/>
              <a:cs typeface="Times New Roman" panose="02020603050405020304" pitchFamily="18" charset="0"/>
            </a:endParaRPr>
          </a:p>
          <a:p>
            <a:r>
              <a:rPr lang="en-US" sz="1600" i="1" kern="100" dirty="0">
                <a:effectLst/>
                <a:latin typeface="Calibri" panose="020F0502020204030204" pitchFamily="34" charset="0"/>
                <a:ea typeface="Calibri" panose="020F0502020204030204" pitchFamily="34" charset="0"/>
                <a:cs typeface="Times New Roman" panose="02020603050405020304" pitchFamily="18" charset="0"/>
              </a:rPr>
              <a:t>Please note that the views expressed by the speakers in this webinar do not necessarily reflect those of Florida Advocates for Behavioral Health. Moreover, Florida Advocates for Behavioral Health does not endorse any treatments or therapies as expressed by the speakers.</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A442A1C0-FCA3-B55F-9F72-C991373BA7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61724" y="1731458"/>
            <a:ext cx="3668551" cy="3248706"/>
          </a:xfrm>
          <a:prstGeom prst="rect">
            <a:avLst/>
          </a:prstGeom>
        </p:spPr>
      </p:pic>
    </p:spTree>
    <p:extLst>
      <p:ext uri="{BB962C8B-B14F-4D97-AF65-F5344CB8AC3E}">
        <p14:creationId xmlns:p14="http://schemas.microsoft.com/office/powerpoint/2010/main" val="35298202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AB0AD6-DC0A-628A-DC7D-2CDE36A27FDE}"/>
              </a:ext>
            </a:extLst>
          </p:cNvPr>
          <p:cNvSpPr>
            <a:spLocks noGrp="1"/>
          </p:cNvSpPr>
          <p:nvPr>
            <p:ph type="title"/>
          </p:nvPr>
        </p:nvSpPr>
        <p:spPr>
          <a:xfrm>
            <a:off x="572493" y="238539"/>
            <a:ext cx="11018520" cy="1434415"/>
          </a:xfrm>
        </p:spPr>
        <p:txBody>
          <a:bodyPr anchor="b">
            <a:normAutofit/>
          </a:bodyPr>
          <a:lstStyle/>
          <a:p>
            <a:r>
              <a:rPr lang="en-US" sz="5400" b="1" dirty="0"/>
              <a:t>Why This Webinar?</a:t>
            </a:r>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8C9EC48-D1C6-6402-A959-79129E601BC0}"/>
              </a:ext>
            </a:extLst>
          </p:cNvPr>
          <p:cNvSpPr>
            <a:spLocks noGrp="1"/>
          </p:cNvSpPr>
          <p:nvPr>
            <p:ph idx="1"/>
          </p:nvPr>
        </p:nvSpPr>
        <p:spPr>
          <a:xfrm>
            <a:off x="572493" y="2071316"/>
            <a:ext cx="6713552" cy="4119172"/>
          </a:xfrm>
        </p:spPr>
        <p:txBody>
          <a:bodyPr anchor="t">
            <a:normAutofit/>
          </a:bodyPr>
          <a:lstStyle/>
          <a:p>
            <a:endParaRPr lang="en-US" sz="2200" b="1"/>
          </a:p>
          <a:p>
            <a:pPr>
              <a:spcBef>
                <a:spcPts val="0"/>
              </a:spcBef>
              <a:spcAft>
                <a:spcPts val="2400"/>
              </a:spcAft>
            </a:pPr>
            <a:r>
              <a:rPr lang="en-US" sz="2200"/>
              <a:t>In meetings of the Florida Mental Health Advocacy Coalition and NAMI Family Support Groups, families share frustration that they are left out of the treatment planning process.</a:t>
            </a:r>
          </a:p>
          <a:p>
            <a:pPr>
              <a:spcBef>
                <a:spcPts val="0"/>
              </a:spcBef>
              <a:spcAft>
                <a:spcPts val="2400"/>
              </a:spcAft>
            </a:pPr>
            <a:r>
              <a:rPr lang="en-US" sz="2200"/>
              <a:t>Attendees of our last webinar rated this as their first choice as a webinar topic.</a:t>
            </a:r>
          </a:p>
          <a:p>
            <a:pPr>
              <a:spcBef>
                <a:spcPts val="0"/>
              </a:spcBef>
              <a:spcAft>
                <a:spcPts val="2400"/>
              </a:spcAft>
            </a:pPr>
            <a:r>
              <a:rPr lang="en-US" sz="2200"/>
              <a:t>Many family caregivers, psychiatrists, and patient/peers believe that working together collaboratively will achieve the best outcomes. </a:t>
            </a:r>
          </a:p>
        </p:txBody>
      </p:sp>
      <p:pic>
        <p:nvPicPr>
          <p:cNvPr id="5" name="Picture 4">
            <a:extLst>
              <a:ext uri="{FF2B5EF4-FFF2-40B4-BE49-F238E27FC236}">
                <a16:creationId xmlns:a16="http://schemas.microsoft.com/office/drawing/2014/main" id="{73B38183-5241-7548-245A-DF59100A82DA}"/>
              </a:ext>
            </a:extLst>
          </p:cNvPr>
          <p:cNvPicPr>
            <a:picLocks noChangeAspect="1"/>
          </p:cNvPicPr>
          <p:nvPr/>
        </p:nvPicPr>
        <p:blipFill>
          <a:blip r:embed="rId3">
            <a:extLst>
              <a:ext uri="{28A0092B-C50C-407E-A947-70E740481C1C}">
                <a14:useLocalDpi xmlns:a14="http://schemas.microsoft.com/office/drawing/2010/main" val="0"/>
              </a:ext>
            </a:extLst>
          </a:blip>
          <a:srcRect l="1871" r="1921" b="-3"/>
          <a:stretch>
            <a:fillRect/>
          </a:stretch>
        </p:blipFill>
        <p:spPr>
          <a:xfrm>
            <a:off x="7678443" y="1699832"/>
            <a:ext cx="3941064" cy="4096512"/>
          </a:xfrm>
          <a:prstGeom prst="rect">
            <a:avLst/>
          </a:prstGeom>
        </p:spPr>
      </p:pic>
    </p:spTree>
    <p:extLst>
      <p:ext uri="{BB962C8B-B14F-4D97-AF65-F5344CB8AC3E}">
        <p14:creationId xmlns:p14="http://schemas.microsoft.com/office/powerpoint/2010/main" val="4114830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76407F-B37A-EF4F-58A5-650E69D30B8D}"/>
              </a:ext>
            </a:extLst>
          </p:cNvPr>
          <p:cNvSpPr>
            <a:spLocks noGrp="1"/>
          </p:cNvSpPr>
          <p:nvPr>
            <p:ph type="title"/>
          </p:nvPr>
        </p:nvSpPr>
        <p:spPr>
          <a:xfrm>
            <a:off x="640080" y="325369"/>
            <a:ext cx="4368602" cy="1956841"/>
          </a:xfrm>
        </p:spPr>
        <p:txBody>
          <a:bodyPr vert="horz" lIns="91440" tIns="45720" rIns="91440" bIns="45720" rtlCol="0" anchor="b">
            <a:normAutofit/>
          </a:bodyPr>
          <a:lstStyle/>
          <a:p>
            <a:r>
              <a:rPr lang="en-US" sz="4600" b="1"/>
              <a:t>Adults with SMI Living with Family</a:t>
            </a:r>
          </a:p>
        </p:txBody>
      </p:sp>
      <p:sp>
        <p:nvSpPr>
          <p:cNvPr id="16"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8110CA4-C5DA-2042-3682-DF36D822498A}"/>
              </a:ext>
            </a:extLst>
          </p:cNvPr>
          <p:cNvSpPr txBox="1"/>
          <p:nvPr/>
        </p:nvSpPr>
        <p:spPr>
          <a:xfrm>
            <a:off x="640080" y="2872899"/>
            <a:ext cx="4243589" cy="3320668"/>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200" dirty="0"/>
              <a:t>Research suggests that </a:t>
            </a:r>
          </a:p>
          <a:p>
            <a:pPr>
              <a:lnSpc>
                <a:spcPct val="90000"/>
              </a:lnSpc>
              <a:spcAft>
                <a:spcPts val="600"/>
              </a:spcAft>
            </a:pPr>
            <a:r>
              <a:rPr lang="en-US" sz="2200" dirty="0"/>
              <a:t>30-50% of adults with serious mental illness live with family members, usually parents. </a:t>
            </a:r>
          </a:p>
          <a:p>
            <a:pPr indent="-228600">
              <a:lnSpc>
                <a:spcPct val="90000"/>
              </a:lnSpc>
              <a:spcAft>
                <a:spcPts val="600"/>
              </a:spcAft>
              <a:buFont typeface="Arial" panose="020B0604020202020204" pitchFamily="34" charset="0"/>
              <a:buChar char="•"/>
            </a:pPr>
            <a:endParaRPr lang="en-US" sz="2200" dirty="0"/>
          </a:p>
          <a:p>
            <a:pPr indent="-228600">
              <a:lnSpc>
                <a:spcPct val="90000"/>
              </a:lnSpc>
              <a:spcAft>
                <a:spcPts val="600"/>
              </a:spcAft>
              <a:buFont typeface="Arial" panose="020B0604020202020204" pitchFamily="34" charset="0"/>
              <a:buChar char="•"/>
            </a:pPr>
            <a:r>
              <a:rPr lang="en-US" sz="2200" dirty="0"/>
              <a:t>Families provide housing, financial support, medication monitoring, crisis intervention, and sometimes case management.</a:t>
            </a:r>
          </a:p>
        </p:txBody>
      </p:sp>
      <p:pic>
        <p:nvPicPr>
          <p:cNvPr id="7" name="Picture 6">
            <a:extLst>
              <a:ext uri="{FF2B5EF4-FFF2-40B4-BE49-F238E27FC236}">
                <a16:creationId xmlns:a16="http://schemas.microsoft.com/office/drawing/2014/main" id="{3A9FD0DA-377E-47F6-9C56-4B3DACD4B580}"/>
              </a:ext>
            </a:extLst>
          </p:cNvPr>
          <p:cNvPicPr>
            <a:picLocks noChangeAspect="1"/>
          </p:cNvPicPr>
          <p:nvPr/>
        </p:nvPicPr>
        <p:blipFill>
          <a:blip r:embed="rId3">
            <a:extLst>
              <a:ext uri="{28A0092B-C50C-407E-A947-70E740481C1C}">
                <a14:useLocalDpi xmlns:a14="http://schemas.microsoft.com/office/drawing/2010/main" val="0"/>
              </a:ext>
            </a:extLst>
          </a:blip>
          <a:srcRect l="19283" r="15521"/>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4903326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10B217-ADD7-3C63-DD26-13E8752390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04084A-193A-A4EC-38D0-38E3381BFACC}"/>
              </a:ext>
            </a:extLst>
          </p:cNvPr>
          <p:cNvSpPr>
            <a:spLocks noGrp="1"/>
          </p:cNvSpPr>
          <p:nvPr>
            <p:ph type="title"/>
          </p:nvPr>
        </p:nvSpPr>
        <p:spPr>
          <a:xfrm>
            <a:off x="742953" y="365125"/>
            <a:ext cx="10610847" cy="1325563"/>
          </a:xfrm>
        </p:spPr>
        <p:txBody>
          <a:bodyPr/>
          <a:lstStyle/>
          <a:p>
            <a:r>
              <a:rPr lang="en-US" b="1" dirty="0"/>
              <a:t>Meet Our Panelists</a:t>
            </a:r>
          </a:p>
        </p:txBody>
      </p:sp>
      <p:pic>
        <p:nvPicPr>
          <p:cNvPr id="5" name="Picture 4">
            <a:extLst>
              <a:ext uri="{FF2B5EF4-FFF2-40B4-BE49-F238E27FC236}">
                <a16:creationId xmlns:a16="http://schemas.microsoft.com/office/drawing/2014/main" id="{60D696BF-66FF-A694-BDDF-F1A4506B296B}"/>
              </a:ext>
            </a:extLst>
          </p:cNvPr>
          <p:cNvPicPr>
            <a:picLocks noChangeAspect="1"/>
          </p:cNvPicPr>
          <p:nvPr/>
        </p:nvPicPr>
        <p:blipFill>
          <a:blip r:embed="rId3">
            <a:extLst>
              <a:ext uri="{28A0092B-C50C-407E-A947-70E740481C1C}">
                <a14:useLocalDpi xmlns:a14="http://schemas.microsoft.com/office/drawing/2010/main" val="0"/>
              </a:ext>
            </a:extLst>
          </a:blip>
          <a:srcRect l="10341" t="26317" r="9982" b="28188"/>
          <a:stretch/>
        </p:blipFill>
        <p:spPr>
          <a:xfrm>
            <a:off x="9374830" y="3930613"/>
            <a:ext cx="2262188" cy="1291698"/>
          </a:xfrm>
          <a:prstGeom prst="rect">
            <a:avLst/>
          </a:prstGeom>
        </p:spPr>
      </p:pic>
      <p:sp>
        <p:nvSpPr>
          <p:cNvPr id="7" name="Content Placeholder 2">
            <a:extLst>
              <a:ext uri="{FF2B5EF4-FFF2-40B4-BE49-F238E27FC236}">
                <a16:creationId xmlns:a16="http://schemas.microsoft.com/office/drawing/2014/main" id="{00BFA1C6-39D7-B8BB-F119-BD61B956F612}"/>
              </a:ext>
            </a:extLst>
          </p:cNvPr>
          <p:cNvSpPr txBox="1">
            <a:spLocks/>
          </p:cNvSpPr>
          <p:nvPr/>
        </p:nvSpPr>
        <p:spPr>
          <a:xfrm>
            <a:off x="742953" y="1475710"/>
            <a:ext cx="8168771" cy="4914807"/>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0"/>
              </a:spcBef>
              <a:buFont typeface="Arial" panose="020B0604020202020204" pitchFamily="34" charset="0"/>
              <a:buNone/>
            </a:pPr>
            <a:r>
              <a:rPr lang="en-US" sz="5600" b="1" dirty="0"/>
              <a:t>Matthew Racher, MSW, CRPS, RCSWI</a:t>
            </a:r>
          </a:p>
          <a:p>
            <a:pPr marL="0" indent="0">
              <a:lnSpc>
                <a:spcPct val="110000"/>
              </a:lnSpc>
              <a:buNone/>
            </a:pPr>
            <a:r>
              <a:rPr lang="en-US" sz="3600" dirty="0"/>
              <a:t>Matthew M. Racher is a social worker with specialized experience in mental health care, harm reduction, and trauma-informed practice. He holds a Master of Social Work from Barry University, where he focused on evidence-based and trauma-informed treatment approaches, and is a Certified Recovery Peer Specialist.</a:t>
            </a:r>
          </a:p>
          <a:p>
            <a:pPr marL="0" indent="0">
              <a:lnSpc>
                <a:spcPct val="110000"/>
              </a:lnSpc>
              <a:buNone/>
            </a:pPr>
            <a:r>
              <a:rPr lang="en-US" sz="3600" dirty="0"/>
              <a:t>Drawing from lived experience with major depressive episodes and psychosis, Matthew brings an informed and empathetic perspective to his work, which has meaningfully shaped his commitment to the mental health field. </a:t>
            </a:r>
          </a:p>
          <a:p>
            <a:pPr marL="0" indent="0">
              <a:lnSpc>
                <a:spcPct val="110000"/>
              </a:lnSpc>
              <a:buNone/>
            </a:pPr>
            <a:r>
              <a:rPr lang="en-US" sz="3600" dirty="0"/>
              <a:t>He is passionate about early intervention, peer and family support, and strengthening community-based care. Matthew is currently advancing toward licensure as a Licensed Clinical Social Worker (LCSW) and is dedicated to providing compassionate, client-centered support to individuals on their path to recovery.</a:t>
            </a:r>
          </a:p>
          <a:p>
            <a:pPr marL="0" indent="0">
              <a:buFont typeface="Arial" panose="020B0604020202020204" pitchFamily="34" charset="0"/>
              <a:buNone/>
            </a:pPr>
            <a:endParaRPr lang="en-US" dirty="0"/>
          </a:p>
        </p:txBody>
      </p:sp>
      <p:pic>
        <p:nvPicPr>
          <p:cNvPr id="9" name="Picture 8">
            <a:extLst>
              <a:ext uri="{FF2B5EF4-FFF2-40B4-BE49-F238E27FC236}">
                <a16:creationId xmlns:a16="http://schemas.microsoft.com/office/drawing/2014/main" id="{87613D09-FFC0-A536-70A0-53E2469CF0D9}"/>
              </a:ext>
            </a:extLst>
          </p:cNvPr>
          <p:cNvPicPr>
            <a:picLocks noChangeAspect="1"/>
          </p:cNvPicPr>
          <p:nvPr/>
        </p:nvPicPr>
        <p:blipFill>
          <a:blip r:embed="rId4">
            <a:extLst>
              <a:ext uri="{28A0092B-C50C-407E-A947-70E740481C1C}">
                <a14:useLocalDpi xmlns:a14="http://schemas.microsoft.com/office/drawing/2010/main" val="0"/>
              </a:ext>
            </a:extLst>
          </a:blip>
          <a:srcRect l="35440" t="51868" r="52445" b="21162"/>
          <a:stretch>
            <a:fillRect/>
          </a:stretch>
        </p:blipFill>
        <p:spPr>
          <a:xfrm>
            <a:off x="9225767" y="440840"/>
            <a:ext cx="2468007" cy="3090382"/>
          </a:xfrm>
          <a:prstGeom prst="rect">
            <a:avLst/>
          </a:prstGeom>
        </p:spPr>
      </p:pic>
    </p:spTree>
    <p:extLst>
      <p:ext uri="{BB962C8B-B14F-4D97-AF65-F5344CB8AC3E}">
        <p14:creationId xmlns:p14="http://schemas.microsoft.com/office/powerpoint/2010/main" val="30333748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589D8C-A9AB-9431-6725-95AA74DA70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A43206-5317-1B68-360A-8039BA2082EB}"/>
              </a:ext>
            </a:extLst>
          </p:cNvPr>
          <p:cNvSpPr>
            <a:spLocks noGrp="1"/>
          </p:cNvSpPr>
          <p:nvPr>
            <p:ph type="title"/>
          </p:nvPr>
        </p:nvSpPr>
        <p:spPr/>
        <p:txBody>
          <a:bodyPr/>
          <a:lstStyle/>
          <a:p>
            <a:r>
              <a:rPr lang="en-US" b="1" dirty="0"/>
              <a:t>Meet Our Panelists</a:t>
            </a:r>
          </a:p>
        </p:txBody>
      </p:sp>
      <p:pic>
        <p:nvPicPr>
          <p:cNvPr id="5" name="Picture 4">
            <a:extLst>
              <a:ext uri="{FF2B5EF4-FFF2-40B4-BE49-F238E27FC236}">
                <a16:creationId xmlns:a16="http://schemas.microsoft.com/office/drawing/2014/main" id="{3020F915-343E-AAC4-0F70-7948C4756229}"/>
              </a:ext>
            </a:extLst>
          </p:cNvPr>
          <p:cNvPicPr>
            <a:picLocks noChangeAspect="1"/>
          </p:cNvPicPr>
          <p:nvPr/>
        </p:nvPicPr>
        <p:blipFill>
          <a:blip r:embed="rId3">
            <a:extLst>
              <a:ext uri="{28A0092B-C50C-407E-A947-70E740481C1C}">
                <a14:useLocalDpi xmlns:a14="http://schemas.microsoft.com/office/drawing/2010/main" val="0"/>
              </a:ext>
            </a:extLst>
          </a:blip>
          <a:srcRect l="10341" t="26317" r="9982" b="28188"/>
          <a:stretch/>
        </p:blipFill>
        <p:spPr>
          <a:xfrm>
            <a:off x="9434512" y="286371"/>
            <a:ext cx="2262188" cy="1291698"/>
          </a:xfrm>
          <a:prstGeom prst="rect">
            <a:avLst/>
          </a:prstGeom>
        </p:spPr>
      </p:pic>
      <p:sp>
        <p:nvSpPr>
          <p:cNvPr id="7" name="Content Placeholder 2">
            <a:extLst>
              <a:ext uri="{FF2B5EF4-FFF2-40B4-BE49-F238E27FC236}">
                <a16:creationId xmlns:a16="http://schemas.microsoft.com/office/drawing/2014/main" id="{DBDF2539-893B-FCD3-5635-2E3A1702E010}"/>
              </a:ext>
            </a:extLst>
          </p:cNvPr>
          <p:cNvSpPr txBox="1">
            <a:spLocks/>
          </p:cNvSpPr>
          <p:nvPr/>
        </p:nvSpPr>
        <p:spPr>
          <a:xfrm>
            <a:off x="838200" y="1514293"/>
            <a:ext cx="7983110" cy="4051535"/>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buFont typeface="Arial" panose="020B0604020202020204" pitchFamily="34" charset="0"/>
              <a:buNone/>
            </a:pPr>
            <a:r>
              <a:rPr lang="en-US" sz="4000" b="1" dirty="0"/>
              <a:t>Gayle Giese</a:t>
            </a:r>
          </a:p>
          <a:p>
            <a:pPr marL="0" indent="0">
              <a:lnSpc>
                <a:spcPct val="120000"/>
              </a:lnSpc>
              <a:spcBef>
                <a:spcPts val="0"/>
              </a:spcBef>
              <a:buFont typeface="Arial" panose="020B0604020202020204" pitchFamily="34" charset="0"/>
              <a:buNone/>
            </a:pPr>
            <a:r>
              <a:rPr lang="en-US" sz="2600" b="1" dirty="0"/>
              <a:t>Parent; Founding Member and Coalition Leader, Florida Mental Health Advocacy Coalition; and Board Member, Florida Advocates for Behavioral Health</a:t>
            </a:r>
          </a:p>
          <a:p>
            <a:pPr marL="0" indent="0">
              <a:lnSpc>
                <a:spcPct val="120000"/>
              </a:lnSpc>
              <a:buNone/>
            </a:pPr>
            <a:r>
              <a:rPr lang="en-US" sz="2200" dirty="0"/>
              <a:t>Gayle is a founding member and Coalition Leader of the Florida Mental Health Advocacy Coalition, a board director for Florida Advocates for Behavioral Health, and a former NAMI Florida and Florida Supportive Housing Coalition Board Director. </a:t>
            </a:r>
          </a:p>
          <a:p>
            <a:pPr marL="0" indent="0">
              <a:lnSpc>
                <a:spcPct val="120000"/>
              </a:lnSpc>
              <a:buNone/>
            </a:pPr>
            <a:r>
              <a:rPr lang="en-US" sz="2200" dirty="0"/>
              <a:t>She is the mother of an adult child with a serious mental illness. She has received community mental health awards from MHA of SE Florida and South Florida Wellness Network. She spoke on a NAMI National Conference panel about 988 State Advocacy and was awarded NAMI national’s Betsy and Richard Greer Award for Advocacy in 2024.</a:t>
            </a:r>
            <a:endParaRPr lang="en-US" dirty="0"/>
          </a:p>
          <a:p>
            <a:pPr marL="0" indent="0">
              <a:lnSpc>
                <a:spcPct val="100000"/>
              </a:lnSpc>
              <a:spcBef>
                <a:spcPts val="0"/>
              </a:spcBef>
              <a:buNone/>
            </a:pPr>
            <a:endParaRPr lang="en-US" sz="1800" dirty="0"/>
          </a:p>
          <a:p>
            <a:pPr marL="0" indent="0">
              <a:lnSpc>
                <a:spcPct val="100000"/>
              </a:lnSpc>
              <a:spcBef>
                <a:spcPts val="0"/>
              </a:spcBef>
              <a:buFont typeface="Arial" panose="020B0604020202020204" pitchFamily="34" charset="0"/>
              <a:buNone/>
            </a:pPr>
            <a:endParaRPr lang="en-US" sz="2000" dirty="0"/>
          </a:p>
          <a:p>
            <a:pPr marL="0" indent="0">
              <a:buFont typeface="Arial" panose="020B0604020202020204" pitchFamily="34" charset="0"/>
              <a:buNone/>
            </a:pPr>
            <a:endParaRPr lang="en-US" dirty="0"/>
          </a:p>
        </p:txBody>
      </p:sp>
      <p:pic>
        <p:nvPicPr>
          <p:cNvPr id="9" name="Picture 8">
            <a:extLst>
              <a:ext uri="{FF2B5EF4-FFF2-40B4-BE49-F238E27FC236}">
                <a16:creationId xmlns:a16="http://schemas.microsoft.com/office/drawing/2014/main" id="{674B6544-6556-6584-B022-E2DF05131039}"/>
              </a:ext>
            </a:extLst>
          </p:cNvPr>
          <p:cNvPicPr>
            <a:picLocks noChangeAspect="1"/>
          </p:cNvPicPr>
          <p:nvPr/>
        </p:nvPicPr>
        <p:blipFill>
          <a:blip r:embed="rId4">
            <a:extLst>
              <a:ext uri="{28A0092B-C50C-407E-A947-70E740481C1C}">
                <a14:useLocalDpi xmlns:a14="http://schemas.microsoft.com/office/drawing/2010/main" val="0"/>
              </a:ext>
            </a:extLst>
          </a:blip>
          <a:srcRect l="10612" t="6475" r="10612" b="34878"/>
          <a:stretch>
            <a:fillRect/>
          </a:stretch>
        </p:blipFill>
        <p:spPr>
          <a:xfrm>
            <a:off x="8936995" y="432468"/>
            <a:ext cx="2759705" cy="2767304"/>
          </a:xfrm>
          <a:prstGeom prst="rect">
            <a:avLst/>
          </a:prstGeom>
        </p:spPr>
      </p:pic>
      <p:pic>
        <p:nvPicPr>
          <p:cNvPr id="3" name="Picture 2">
            <a:extLst>
              <a:ext uri="{FF2B5EF4-FFF2-40B4-BE49-F238E27FC236}">
                <a16:creationId xmlns:a16="http://schemas.microsoft.com/office/drawing/2014/main" id="{70E7C08E-D953-F93E-DA34-444D85413448}"/>
              </a:ext>
            </a:extLst>
          </p:cNvPr>
          <p:cNvPicPr>
            <a:picLocks noChangeAspect="1"/>
          </p:cNvPicPr>
          <p:nvPr/>
        </p:nvPicPr>
        <p:blipFill>
          <a:blip r:embed="rId3">
            <a:extLst>
              <a:ext uri="{28A0092B-C50C-407E-A947-70E740481C1C}">
                <a14:useLocalDpi xmlns:a14="http://schemas.microsoft.com/office/drawing/2010/main" val="0"/>
              </a:ext>
            </a:extLst>
          </a:blip>
          <a:srcRect l="10341" t="26317" r="9982" b="28188"/>
          <a:stretch/>
        </p:blipFill>
        <p:spPr>
          <a:xfrm>
            <a:off x="9199528" y="3762465"/>
            <a:ext cx="2359704" cy="1347379"/>
          </a:xfrm>
          <a:prstGeom prst="rect">
            <a:avLst/>
          </a:prstGeom>
        </p:spPr>
      </p:pic>
    </p:spTree>
    <p:extLst>
      <p:ext uri="{BB962C8B-B14F-4D97-AF65-F5344CB8AC3E}">
        <p14:creationId xmlns:p14="http://schemas.microsoft.com/office/powerpoint/2010/main" val="32862976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F96E12-AFE3-1491-11E0-1D8F3FF9C9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F1E75C-9579-ADEF-5FB9-9E1FE00A9F61}"/>
              </a:ext>
            </a:extLst>
          </p:cNvPr>
          <p:cNvSpPr>
            <a:spLocks noGrp="1"/>
          </p:cNvSpPr>
          <p:nvPr>
            <p:ph type="title"/>
          </p:nvPr>
        </p:nvSpPr>
        <p:spPr>
          <a:xfrm>
            <a:off x="693080" y="365125"/>
            <a:ext cx="10660720" cy="1325563"/>
          </a:xfrm>
        </p:spPr>
        <p:txBody>
          <a:bodyPr/>
          <a:lstStyle/>
          <a:p>
            <a:r>
              <a:rPr lang="en-US" b="1" dirty="0"/>
              <a:t>Meet Our Panelists</a:t>
            </a:r>
          </a:p>
        </p:txBody>
      </p:sp>
      <p:sp>
        <p:nvSpPr>
          <p:cNvPr id="3" name="Content Placeholder 2">
            <a:extLst>
              <a:ext uri="{FF2B5EF4-FFF2-40B4-BE49-F238E27FC236}">
                <a16:creationId xmlns:a16="http://schemas.microsoft.com/office/drawing/2014/main" id="{38F697F7-CDAF-0E7F-FF47-A87AF4CF3195}"/>
              </a:ext>
            </a:extLst>
          </p:cNvPr>
          <p:cNvSpPr>
            <a:spLocks noGrp="1"/>
          </p:cNvSpPr>
          <p:nvPr>
            <p:ph idx="1"/>
          </p:nvPr>
        </p:nvSpPr>
        <p:spPr>
          <a:xfrm>
            <a:off x="693080" y="1409456"/>
            <a:ext cx="8031092" cy="4967221"/>
          </a:xfrm>
        </p:spPr>
        <p:txBody>
          <a:bodyPr>
            <a:noAutofit/>
          </a:bodyPr>
          <a:lstStyle/>
          <a:p>
            <a:pPr marL="0" indent="0">
              <a:lnSpc>
                <a:spcPct val="110000"/>
              </a:lnSpc>
              <a:spcBef>
                <a:spcPts val="0"/>
              </a:spcBef>
              <a:buNone/>
            </a:pPr>
            <a:r>
              <a:rPr lang="en-US" sz="3100" b="1" dirty="0"/>
              <a:t>Dr. Stephen McLeod-Bryant, MD</a:t>
            </a:r>
          </a:p>
          <a:p>
            <a:pPr marL="0" indent="0">
              <a:buNone/>
            </a:pPr>
            <a:r>
              <a:rPr lang="en-US" sz="1800" dirty="0"/>
              <a:t>Dr. McLeod-Bryant received his BA and MD at the University of Rochester and completed his residency in psychiatry at the Tufts-New England Medical Center in 1988. He has served on the faculty of the Department of Psychiatry and Behavioral Sciences of the Medical University of South Carolina (during which he served two years as the Medical Director of the SC Department of Mental Health), Meharry Medical College, and University of Miami. </a:t>
            </a:r>
          </a:p>
          <a:p>
            <a:pPr marL="0" indent="0">
              <a:buNone/>
            </a:pPr>
            <a:r>
              <a:rPr lang="en-US" sz="1800" dirty="0"/>
              <a:t>He has been a Life Fellow of the American Psychiatric Association (APA), President of the South Carolina Psychiatric Association, and served as the APA Caucus of Black Psychiatrists’ Representative to the APA’s Assembly from 2003-2016.  He serves as Immediate Past President of the Black Psychiatrists of America.  He is a recipient of the American Psychiatric Association’s Solomon Carter Fuller Award and a member of the American College of Psychiatrists. </a:t>
            </a:r>
          </a:p>
          <a:p>
            <a:pPr marL="0" indent="0">
              <a:buNone/>
            </a:pPr>
            <a:r>
              <a:rPr lang="en-US" sz="1800" dirty="0"/>
              <a:t>He is now splitting his clinical time between a small private practice in Coral Gables, being a staff psychiatrist at Henderson Behavioral Health, and providing two half-days of service at the Dade County Street Response Clinic of Miami Street Medicine.</a:t>
            </a:r>
          </a:p>
          <a:p>
            <a:pPr marL="0" indent="0">
              <a:buNone/>
            </a:pPr>
            <a:r>
              <a:rPr lang="en-US" sz="1800" dirty="0"/>
              <a:t> </a:t>
            </a:r>
          </a:p>
          <a:p>
            <a:pPr marL="0" indent="0">
              <a:buNone/>
            </a:pPr>
            <a:endParaRPr lang="en-US" sz="900" b="1" dirty="0"/>
          </a:p>
        </p:txBody>
      </p:sp>
      <p:pic>
        <p:nvPicPr>
          <p:cNvPr id="6" name="Picture 5">
            <a:extLst>
              <a:ext uri="{FF2B5EF4-FFF2-40B4-BE49-F238E27FC236}">
                <a16:creationId xmlns:a16="http://schemas.microsoft.com/office/drawing/2014/main" id="{0FBF5B69-A492-0797-A832-B3E86662647A}"/>
              </a:ext>
            </a:extLst>
          </p:cNvPr>
          <p:cNvPicPr>
            <a:picLocks noChangeAspect="1"/>
          </p:cNvPicPr>
          <p:nvPr/>
        </p:nvPicPr>
        <p:blipFill>
          <a:blip r:embed="rId3">
            <a:extLst>
              <a:ext uri="{28A0092B-C50C-407E-A947-70E740481C1C}">
                <a14:useLocalDpi xmlns:a14="http://schemas.microsoft.com/office/drawing/2010/main" val="0"/>
              </a:ext>
            </a:extLst>
          </a:blip>
          <a:srcRect l="17637" t="51722" r="70248" b="21308"/>
          <a:stretch>
            <a:fillRect/>
          </a:stretch>
        </p:blipFill>
        <p:spPr>
          <a:xfrm>
            <a:off x="9288008" y="365125"/>
            <a:ext cx="2373583" cy="2972144"/>
          </a:xfrm>
          <a:prstGeom prst="rect">
            <a:avLst/>
          </a:prstGeom>
        </p:spPr>
      </p:pic>
      <p:pic>
        <p:nvPicPr>
          <p:cNvPr id="4" name="Picture 3">
            <a:extLst>
              <a:ext uri="{FF2B5EF4-FFF2-40B4-BE49-F238E27FC236}">
                <a16:creationId xmlns:a16="http://schemas.microsoft.com/office/drawing/2014/main" id="{1115ECA9-4785-EA1F-1D2B-230BCCC15D27}"/>
              </a:ext>
            </a:extLst>
          </p:cNvPr>
          <p:cNvPicPr>
            <a:picLocks noChangeAspect="1"/>
          </p:cNvPicPr>
          <p:nvPr/>
        </p:nvPicPr>
        <p:blipFill>
          <a:blip r:embed="rId4">
            <a:extLst>
              <a:ext uri="{28A0092B-C50C-407E-A947-70E740481C1C}">
                <a14:useLocalDpi xmlns:a14="http://schemas.microsoft.com/office/drawing/2010/main" val="0"/>
              </a:ext>
            </a:extLst>
          </a:blip>
          <a:srcRect l="10341" t="26317" r="9982" b="28188"/>
          <a:stretch/>
        </p:blipFill>
        <p:spPr>
          <a:xfrm>
            <a:off x="9301887" y="3762465"/>
            <a:ext cx="2359704" cy="1347379"/>
          </a:xfrm>
          <a:prstGeom prst="rect">
            <a:avLst/>
          </a:prstGeom>
        </p:spPr>
      </p:pic>
    </p:spTree>
    <p:extLst>
      <p:ext uri="{BB962C8B-B14F-4D97-AF65-F5344CB8AC3E}">
        <p14:creationId xmlns:p14="http://schemas.microsoft.com/office/powerpoint/2010/main" val="37698774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46716</TotalTime>
  <Words>2094</Words>
  <Application>Microsoft Office PowerPoint</Application>
  <PresentationFormat>Widescreen</PresentationFormat>
  <Paragraphs>152</Paragraphs>
  <Slides>23</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Calibri Light</vt:lpstr>
      <vt:lpstr>tahoma</vt:lpstr>
      <vt:lpstr>Office Theme</vt:lpstr>
      <vt:lpstr> A new nonprofit dedicated to helping Floridians understand how Florida’s behavioral health system works and how to advocate to make it better. </vt:lpstr>
      <vt:lpstr>Our Hosts</vt:lpstr>
      <vt:lpstr> </vt:lpstr>
      <vt:lpstr>Thank You to Our Webinar Sponsor!</vt:lpstr>
      <vt:lpstr>Why This Webinar?</vt:lpstr>
      <vt:lpstr>Adults with SMI Living with Family</vt:lpstr>
      <vt:lpstr>Meet Our Panelists</vt:lpstr>
      <vt:lpstr>Meet Our Panelists</vt:lpstr>
      <vt:lpstr>Meet Our Panelists</vt:lpstr>
      <vt:lpstr>Meet Our Panelists</vt:lpstr>
      <vt:lpstr>HIPAA</vt:lpstr>
      <vt:lpstr>Supporting Your Loved One Through A Psychiatric Hospitalization  by Marsha Martino</vt:lpstr>
      <vt:lpstr>NAMI Resources for Helping Caregivers</vt:lpstr>
      <vt:lpstr>PowerPoint Presentation</vt:lpstr>
      <vt:lpstr>https://curesz.org/friendsz/</vt:lpstr>
      <vt:lpstr>What is the UK Triangle of Care?</vt:lpstr>
      <vt:lpstr>Six Principles for Providers</vt:lpstr>
      <vt:lpstr>How can the Triangle of Care help  health professionals?</vt:lpstr>
      <vt:lpstr>PowerPoint Presentation</vt:lpstr>
      <vt:lpstr>PowerPoint Presentation</vt:lpstr>
      <vt:lpstr>PowerPoint Presentation</vt:lpstr>
      <vt:lpstr>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Gayle Giese</dc:creator>
  <cp:lastModifiedBy>Gayle Giese</cp:lastModifiedBy>
  <cp:revision>136</cp:revision>
  <dcterms:created xsi:type="dcterms:W3CDTF">2025-05-16T20:14:55Z</dcterms:created>
  <dcterms:modified xsi:type="dcterms:W3CDTF">2026-05-11T21:44:38Z</dcterms:modified>
</cp:coreProperties>
</file>